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63" r:id="rId3"/>
    <p:sldId id="257" r:id="rId4"/>
    <p:sldId id="258" r:id="rId5"/>
    <p:sldId id="264" r:id="rId6"/>
    <p:sldId id="259" r:id="rId7"/>
    <p:sldId id="260" r:id="rId8"/>
    <p:sldId id="265" r:id="rId9"/>
    <p:sldId id="261" r:id="rId10"/>
    <p:sldId id="262" r:id="rId11"/>
    <p:sldId id="266" r:id="rId12"/>
    <p:sldId id="268" r:id="rId13"/>
    <p:sldId id="267" r:id="rId14"/>
    <p:sldId id="269" r:id="rId15"/>
    <p:sldId id="273" r:id="rId16"/>
    <p:sldId id="272" r:id="rId17"/>
    <p:sldId id="271" r:id="rId18"/>
    <p:sldId id="274" r:id="rId19"/>
    <p:sldId id="275" r:id="rId20"/>
    <p:sldId id="276" r:id="rId21"/>
    <p:sldId id="277" r:id="rId22"/>
    <p:sldId id="278" r:id="rId23"/>
    <p:sldId id="279" r:id="rId24"/>
    <p:sldId id="280" r:id="rId25"/>
    <p:sldId id="281" r:id="rId26"/>
    <p:sldId id="282" r:id="rId27"/>
    <p:sldId id="291" r:id="rId28"/>
    <p:sldId id="292" r:id="rId29"/>
    <p:sldId id="293" r:id="rId30"/>
    <p:sldId id="294" r:id="rId31"/>
    <p:sldId id="295" r:id="rId32"/>
    <p:sldId id="296" r:id="rId33"/>
    <p:sldId id="297" r:id="rId34"/>
    <p:sldId id="298" r:id="rId35"/>
    <p:sldId id="299" r:id="rId36"/>
    <p:sldId id="300" r:id="rId37"/>
    <p:sldId id="301" r:id="rId38"/>
    <p:sldId id="302" r:id="rId39"/>
    <p:sldId id="304" r:id="rId40"/>
    <p:sldId id="305" r:id="rId41"/>
    <p:sldId id="306" r:id="rId42"/>
    <p:sldId id="307" r:id="rId43"/>
    <p:sldId id="308" r:id="rId44"/>
    <p:sldId id="309" r:id="rId45"/>
    <p:sldId id="310" r:id="rId46"/>
    <p:sldId id="311" r:id="rId47"/>
    <p:sldId id="312" r:id="rId48"/>
    <p:sldId id="313" r:id="rId49"/>
    <p:sldId id="314" r:id="rId50"/>
    <p:sldId id="315" r:id="rId51"/>
    <p:sldId id="316" r:id="rId5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p:scale>
          <a:sx n="66" d="100"/>
          <a:sy n="66" d="100"/>
        </p:scale>
        <p:origin x="1330" y="31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4" name="Rectangle 13"/>
          <p:cNvSpPr/>
          <p:nvPr/>
        </p:nvSpPr>
        <p:spPr>
          <a:xfrm>
            <a:off x="160920" y="157606"/>
            <a:ext cx="11870161" cy="65427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hasCustomPrompt="1"/>
          </p:nvPr>
        </p:nvSpPr>
        <p:spPr>
          <a:xfrm>
            <a:off x="2035130" y="1066800"/>
            <a:ext cx="8112369" cy="2073119"/>
          </a:xfrm>
        </p:spPr>
        <p:txBody>
          <a:bodyPr anchor="b">
            <a:normAutofit/>
          </a:bodyPr>
          <a:lstStyle>
            <a:lvl1pPr algn="ctr">
              <a:lnSpc>
                <a:spcPct val="110000"/>
              </a:lnSpc>
              <a:defRPr sz="2800" cap="all" spc="390" baseline="0"/>
            </a:lvl1pPr>
          </a:lstStyle>
          <a:p>
            <a:r>
              <a:rPr lang="en-US" dirty="0"/>
              <a:t>CLICK TO EDIT MASTER TITLE STYLE</a:t>
            </a:r>
          </a:p>
        </p:txBody>
      </p:sp>
      <p:sp>
        <p:nvSpPr>
          <p:cNvPr id="3" name="Subtitle 2"/>
          <p:cNvSpPr>
            <a:spLocks noGrp="1"/>
          </p:cNvSpPr>
          <p:nvPr>
            <p:ph type="subTitle" idx="1"/>
          </p:nvPr>
        </p:nvSpPr>
        <p:spPr>
          <a:xfrm>
            <a:off x="2175804" y="4876802"/>
            <a:ext cx="7821637" cy="1028697"/>
          </a:xfrm>
        </p:spPr>
        <p:txBody>
          <a:bodyPr>
            <a:normAutofit/>
          </a:bodyPr>
          <a:lstStyle>
            <a:lvl1pPr marL="0" indent="0" algn="ctr">
              <a:lnSpc>
                <a:spcPct val="100000"/>
              </a:lnSpc>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p:cNvSpPr>
            <a:spLocks noGrp="1"/>
          </p:cNvSpPr>
          <p:nvPr>
            <p:ph type="dt" sz="half" idx="10"/>
          </p:nvPr>
        </p:nvSpPr>
        <p:spPr/>
        <p:txBody>
          <a:bodyPr/>
          <a:lstStyle/>
          <a:p>
            <a:fld id="{C485584D-7D79-4248-9986-4CA35242F944}" type="datetimeFigureOut">
              <a:rPr lang="en-US" smtClean="0"/>
              <a:t>3/7/2025</a:t>
            </a:fld>
            <a:endParaRPr lang="en-US"/>
          </a:p>
        </p:txBody>
      </p:sp>
      <p:sp>
        <p:nvSpPr>
          <p:cNvPr id="5" name="Footer Placeholder 4"/>
          <p:cNvSpPr>
            <a:spLocks noGrp="1"/>
          </p:cNvSpPr>
          <p:nvPr>
            <p:ph type="ftr" sz="quarter" idx="11"/>
          </p:nvPr>
        </p:nvSpPr>
        <p:spPr>
          <a:xfrm>
            <a:off x="7279965" y="6245352"/>
            <a:ext cx="4114800" cy="365125"/>
          </a:xfrm>
        </p:spPr>
        <p:txBody>
          <a:bodyPr/>
          <a:lstStyle/>
          <a:p>
            <a:endParaRPr lang="en-US"/>
          </a:p>
        </p:txBody>
      </p:sp>
      <p:sp>
        <p:nvSpPr>
          <p:cNvPr id="6" name="Slide Number Placeholder 5"/>
          <p:cNvSpPr>
            <a:spLocks noGrp="1"/>
          </p:cNvSpPr>
          <p:nvPr>
            <p:ph type="sldNum" sz="quarter" idx="12"/>
          </p:nvPr>
        </p:nvSpPr>
        <p:spPr/>
        <p:txBody>
          <a:bodyPr/>
          <a:lstStyle/>
          <a:p>
            <a:fld id="{19590046-DA73-4BBF-84B5-C08E6F75191A}" type="slidenum">
              <a:rPr lang="en-US" smtClean="0"/>
              <a:t>‹#›</a:t>
            </a:fld>
            <a:endParaRPr lang="en-US"/>
          </a:p>
        </p:txBody>
      </p:sp>
      <p:grpSp>
        <p:nvGrpSpPr>
          <p:cNvPr id="7" name="Group 6"/>
          <p:cNvGrpSpPr/>
          <p:nvPr/>
        </p:nvGrpSpPr>
        <p:grpSpPr>
          <a:xfrm>
            <a:off x="5662258" y="4240546"/>
            <a:ext cx="867485" cy="115439"/>
            <a:chOff x="8910933" y="1861308"/>
            <a:chExt cx="867485" cy="115439"/>
          </a:xfrm>
        </p:grpSpPr>
        <p:sp>
          <p:nvSpPr>
            <p:cNvPr id="8" name="Rectangle 7"/>
            <p:cNvSpPr/>
            <p:nvPr/>
          </p:nvSpPr>
          <p:spPr>
            <a:xfrm rot="18964825" flipH="1">
              <a:off x="9286956" y="1861308"/>
              <a:ext cx="115439" cy="115439"/>
            </a:xfrm>
            <a:prstGeom prst="rect">
              <a:avLst/>
            </a:prstGeom>
            <a:no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ffectLst>
                  <a:outerShdw blurRad="38100" dist="38100" dir="2700000" algn="tl">
                    <a:srgbClr val="000000">
                      <a:alpha val="43137"/>
                    </a:srgbClr>
                  </a:outerShdw>
                </a:effectLst>
              </a:endParaRPr>
            </a:p>
          </p:txBody>
        </p:sp>
        <p:cxnSp>
          <p:nvCxnSpPr>
            <p:cNvPr id="9" name="Straight Connector 8"/>
            <p:cNvCxnSpPr/>
            <p:nvPr/>
          </p:nvCxnSpPr>
          <p:spPr>
            <a:xfrm>
              <a:off x="9426289"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8910933"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a:xfrm>
            <a:off x="1028700" y="2161903"/>
            <a:ext cx="10134600" cy="374359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485584D-7D79-4248-9986-4CA35242F944}" type="datetimeFigureOut">
              <a:rPr lang="en-US" smtClean="0"/>
              <a:t>3/7/2025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590046-DA73-4BBF-84B5-C08E6F75191A}"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96250" y="723899"/>
            <a:ext cx="2271849" cy="54102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23900" y="723899"/>
            <a:ext cx="8302534" cy="54102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485584D-7D79-4248-9986-4CA35242F944}" type="datetimeFigureOut">
              <a:rPr lang="en-US" smtClean="0"/>
              <a:t>3/7/2025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590046-DA73-4BBF-84B5-C08E6F75191A}"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485584D-7D79-4248-9986-4CA35242F944}" type="datetimeFigureOut">
              <a:rPr lang="en-US" smtClean="0"/>
              <a:t>3/7/2025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590046-DA73-4BBF-84B5-C08E6F75191A}"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C485584D-7D79-4248-9986-4CA35242F944}" type="datetimeFigureOut">
              <a:rPr lang="en-US" smtClean="0"/>
              <a:t>3/7/2025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590046-DA73-4BBF-84B5-C08E6F75191A}" type="slidenum">
              <a:rPr lang="en-US" smtClean="0"/>
              <a:t>‹#›</a:t>
            </a:fld>
            <a:endParaRPr lang="en-US"/>
          </a:p>
        </p:txBody>
      </p:sp>
      <p:sp>
        <p:nvSpPr>
          <p:cNvPr id="11" name="Rectangle 5"/>
          <p:cNvSpPr/>
          <p:nvPr/>
        </p:nvSpPr>
        <p:spPr>
          <a:xfrm>
            <a:off x="723900" y="750338"/>
            <a:ext cx="4580642" cy="5494694"/>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1" fmla="*/ 0 w 6096000"/>
              <a:gd name="connsiteY0-2" fmla="*/ 0 h 6858000"/>
              <a:gd name="connsiteX1-3" fmla="*/ 6096000 w 6096000"/>
              <a:gd name="connsiteY1-4" fmla="*/ 0 h 6858000"/>
              <a:gd name="connsiteX2-5" fmla="*/ 6096000 w 6096000"/>
              <a:gd name="connsiteY2-6" fmla="*/ 6858000 h 6858000"/>
              <a:gd name="connsiteX3-7" fmla="*/ 3058886 w 6096000"/>
              <a:gd name="connsiteY3-8" fmla="*/ 6858000 h 6858000"/>
              <a:gd name="connsiteX4-9" fmla="*/ 0 w 6096000"/>
              <a:gd name="connsiteY4-10" fmla="*/ 6858000 h 6858000"/>
              <a:gd name="connsiteX5" fmla="*/ 0 w 6096000"/>
              <a:gd name="connsiteY5" fmla="*/ 0 h 6858000"/>
              <a:gd name="connsiteX0-11" fmla="*/ 0 w 6096000"/>
              <a:gd name="connsiteY0-12" fmla="*/ 0 h 6858000"/>
              <a:gd name="connsiteX1-13" fmla="*/ 6096000 w 6096000"/>
              <a:gd name="connsiteY1-14" fmla="*/ 0 h 6858000"/>
              <a:gd name="connsiteX2-15" fmla="*/ 6096000 w 6096000"/>
              <a:gd name="connsiteY2-16" fmla="*/ 6858000 h 6858000"/>
              <a:gd name="connsiteX3-17" fmla="*/ 3037115 w 6096000"/>
              <a:gd name="connsiteY3-18" fmla="*/ 5889172 h 6858000"/>
              <a:gd name="connsiteX4-19" fmla="*/ 0 w 6096000"/>
              <a:gd name="connsiteY4-20" fmla="*/ 6858000 h 6858000"/>
              <a:gd name="connsiteX5-21" fmla="*/ 0 w 6096000"/>
              <a:gd name="connsiteY5-22" fmla="*/ 0 h 6858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Lst>
            <a:rect l="l" t="t" r="r" b="b"/>
            <a:pathLst>
              <a:path w="6096000" h="6858000">
                <a:moveTo>
                  <a:pt x="0" y="0"/>
                </a:moveTo>
                <a:lnTo>
                  <a:pt x="6096000" y="0"/>
                </a:lnTo>
                <a:lnTo>
                  <a:pt x="6096000" y="6858000"/>
                </a:lnTo>
                <a:lnTo>
                  <a:pt x="3037115" y="5889172"/>
                </a:lnTo>
                <a:lnTo>
                  <a:pt x="0" y="6858000"/>
                </a:lnTo>
                <a:lnTo>
                  <a:pt x="0" y="0"/>
                </a:lnTo>
                <a:close/>
              </a:path>
            </a:pathLst>
          </a:custGeom>
          <a:solidFill>
            <a:schemeClr val="bg2">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p:cNvGrpSpPr/>
          <p:nvPr/>
        </p:nvGrpSpPr>
        <p:grpSpPr>
          <a:xfrm>
            <a:off x="2580478" y="4714704"/>
            <a:ext cx="867485" cy="115439"/>
            <a:chOff x="8910933" y="1861308"/>
            <a:chExt cx="867485" cy="115439"/>
          </a:xfrm>
        </p:grpSpPr>
        <p:sp>
          <p:nvSpPr>
            <p:cNvPr id="8" name="Rectangle 7"/>
            <p:cNvSpPr/>
            <p:nvPr/>
          </p:nvSpPr>
          <p:spPr>
            <a:xfrm rot="18964825" flipH="1">
              <a:off x="9286956" y="1861308"/>
              <a:ext cx="115439" cy="115439"/>
            </a:xfrm>
            <a:prstGeom prst="rect">
              <a:avLst/>
            </a:prstGeom>
            <a:no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ffectLst>
                  <a:outerShdw blurRad="38100" dist="38100" dir="2700000" algn="tl">
                    <a:srgbClr val="000000">
                      <a:alpha val="43137"/>
                    </a:srgbClr>
                  </a:outerShdw>
                </a:effectLst>
              </a:endParaRPr>
            </a:p>
          </p:txBody>
        </p:sp>
        <p:cxnSp>
          <p:nvCxnSpPr>
            <p:cNvPr id="9" name="Straight Connector 8"/>
            <p:cNvCxnSpPr/>
            <p:nvPr/>
          </p:nvCxnSpPr>
          <p:spPr>
            <a:xfrm>
              <a:off x="9426289"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8910933"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a:xfrm>
            <a:off x="1151291" y="1274475"/>
            <a:ext cx="3761832" cy="2823913"/>
          </a:xfrm>
        </p:spPr>
        <p:txBody>
          <a:bodyPr anchor="b">
            <a:normAutofit/>
          </a:bodyPr>
          <a:lstStyle>
            <a:lvl1pPr algn="ctr">
              <a:defRPr sz="3200" cap="all" spc="600" baseline="0"/>
            </a:lvl1pPr>
          </a:lstStyle>
          <a:p>
            <a:r>
              <a:rPr lang="en-US" dirty="0"/>
              <a:t>Click to edit Master title style</a:t>
            </a:r>
          </a:p>
        </p:txBody>
      </p:sp>
      <p:sp>
        <p:nvSpPr>
          <p:cNvPr id="3" name="Text Placeholder 2"/>
          <p:cNvSpPr>
            <a:spLocks noGrp="1"/>
          </p:cNvSpPr>
          <p:nvPr>
            <p:ph type="body" idx="1"/>
          </p:nvPr>
        </p:nvSpPr>
        <p:spPr>
          <a:xfrm>
            <a:off x="6556756" y="2730304"/>
            <a:ext cx="4383030" cy="1397390"/>
          </a:xfrm>
        </p:spPr>
        <p:txBody>
          <a:bodyPr anchor="ctr">
            <a:normAutofit/>
          </a:bodyPr>
          <a:lstStyle>
            <a:lvl1pPr marL="0" indent="0" algn="ctr">
              <a:buNone/>
              <a:defRPr sz="20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037305" y="2155369"/>
            <a:ext cx="4953000" cy="399832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72200" y="2155369"/>
            <a:ext cx="4953000" cy="39983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485584D-7D79-4248-9986-4CA35242F944}" type="datetimeFigureOut">
              <a:rPr lang="en-US" smtClean="0"/>
              <a:t>3/7/2025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9590046-DA73-4BBF-84B5-C08E6F75191A}"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028700" y="555171"/>
            <a:ext cx="10134600" cy="1135517"/>
          </a:xfrm>
        </p:spPr>
        <p:txBody>
          <a:bodyPr/>
          <a:lstStyle/>
          <a:p>
            <a:r>
              <a:rPr lang="en-US" dirty="0"/>
              <a:t>Click to edit Master title style</a:t>
            </a:r>
          </a:p>
        </p:txBody>
      </p:sp>
      <p:sp>
        <p:nvSpPr>
          <p:cNvPr id="3" name="Text Placeholder 2"/>
          <p:cNvSpPr>
            <a:spLocks noGrp="1"/>
          </p:cNvSpPr>
          <p:nvPr>
            <p:ph type="body" idx="1"/>
          </p:nvPr>
        </p:nvSpPr>
        <p:spPr>
          <a:xfrm>
            <a:off x="1037306" y="1801620"/>
            <a:ext cx="4849036" cy="814387"/>
          </a:xfrm>
        </p:spPr>
        <p:txBody>
          <a:bodyPr anchor="b">
            <a:normAutofit/>
          </a:bodyPr>
          <a:lstStyle>
            <a:lvl1pPr marL="0" indent="0">
              <a:buNone/>
              <a:defRPr sz="1800" b="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037306" y="2619103"/>
            <a:ext cx="4849036" cy="351499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50108" y="1801620"/>
            <a:ext cx="4904585" cy="814387"/>
          </a:xfrm>
        </p:spPr>
        <p:txBody>
          <a:bodyPr anchor="b">
            <a:normAutofit/>
          </a:bodyPr>
          <a:lstStyle>
            <a:lvl1pPr marL="0" indent="0">
              <a:buNone/>
              <a:defRPr sz="1800" b="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250108" y="2619103"/>
            <a:ext cx="4904585" cy="351499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485584D-7D79-4248-9986-4CA35242F944}" type="datetimeFigureOut">
              <a:rPr lang="en-US" smtClean="0"/>
              <a:t>3/7/2025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9590046-DA73-4BBF-84B5-C08E6F75191A}"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485584D-7D79-4248-9986-4CA35242F944}" type="datetimeFigureOut">
              <a:rPr lang="en-US" smtClean="0"/>
              <a:t>3/7/2025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9590046-DA73-4BBF-84B5-C08E6F75191A}"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485584D-7D79-4248-9986-4CA35242F944}" type="datetimeFigureOut">
              <a:rPr lang="en-US" smtClean="0"/>
              <a:t>3/7/2025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9590046-DA73-4BBF-84B5-C08E6F75191A}"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66800" y="457200"/>
            <a:ext cx="3705225"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1066800"/>
            <a:ext cx="6172200" cy="4838699"/>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66800" y="2057400"/>
            <a:ext cx="370522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485584D-7D79-4248-9986-4CA35242F944}" type="datetimeFigureOut">
              <a:rPr lang="en-US" smtClean="0"/>
              <a:t>3/7/2025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9590046-DA73-4BBF-84B5-C08E6F75191A}"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66800" y="457200"/>
            <a:ext cx="3705225" cy="1600200"/>
          </a:xfrm>
        </p:spPr>
        <p:txBody>
          <a:bodyPr anchor="b"/>
          <a:lstStyle>
            <a:lvl1pPr>
              <a:defRPr sz="3200"/>
            </a:lvl1pPr>
          </a:lstStyle>
          <a:p>
            <a:r>
              <a:rPr lang="en-US"/>
              <a:t>Click to edit Master title style</a:t>
            </a:r>
            <a:endParaRPr lang="en-US" dirty="0"/>
          </a:p>
        </p:txBody>
      </p:sp>
      <p:sp>
        <p:nvSpPr>
          <p:cNvPr id="3" name="Picture Placeholder 2"/>
          <p:cNvSpPr>
            <a:spLocks noGrp="1"/>
          </p:cNvSpPr>
          <p:nvPr>
            <p:ph type="pic" idx="1"/>
          </p:nvPr>
        </p:nvSpPr>
        <p:spPr>
          <a:xfrm>
            <a:off x="5183188" y="1066800"/>
            <a:ext cx="5942012" cy="48387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066800" y="2057400"/>
            <a:ext cx="370522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485584D-7D79-4248-9986-4CA35242F944}" type="datetimeFigureOut">
              <a:rPr lang="en-US" smtClean="0"/>
              <a:t>3/7/2025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9590046-DA73-4BBF-84B5-C08E6F75191A}"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8700" y="723900"/>
            <a:ext cx="10134600" cy="1288489"/>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p:cNvSpPr>
            <a:spLocks noGrp="1"/>
          </p:cNvSpPr>
          <p:nvPr>
            <p:ph type="body" idx="1"/>
          </p:nvPr>
        </p:nvSpPr>
        <p:spPr>
          <a:xfrm>
            <a:off x="1028700" y="2161903"/>
            <a:ext cx="10134600" cy="396934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11394765" y="6245032"/>
            <a:ext cx="524491" cy="365125"/>
          </a:xfrm>
          <a:prstGeom prst="rect">
            <a:avLst/>
          </a:prstGeom>
        </p:spPr>
        <p:txBody>
          <a:bodyPr vert="horz" lIns="91440" tIns="45720" rIns="91440" bIns="45720" rtlCol="0" anchor="ctr"/>
          <a:lstStyle>
            <a:lvl1pPr algn="r">
              <a:defRPr sz="1050">
                <a:solidFill>
                  <a:schemeClr val="tx2"/>
                </a:solidFill>
              </a:defRPr>
            </a:lvl1pPr>
          </a:lstStyle>
          <a:p>
            <a:fld id="{19590046-DA73-4BBF-84B5-C08E6F75191A}" type="slidenum">
              <a:rPr lang="en-US" smtClean="0"/>
              <a:t>‹#›</a:t>
            </a:fld>
            <a:endParaRPr lang="en-US"/>
          </a:p>
        </p:txBody>
      </p:sp>
      <p:sp>
        <p:nvSpPr>
          <p:cNvPr id="4" name="Date Placeholder 3"/>
          <p:cNvSpPr>
            <a:spLocks noGrp="1"/>
          </p:cNvSpPr>
          <p:nvPr>
            <p:ph type="dt" sz="half" idx="2"/>
          </p:nvPr>
        </p:nvSpPr>
        <p:spPr>
          <a:xfrm>
            <a:off x="354841" y="6245032"/>
            <a:ext cx="2659380" cy="365125"/>
          </a:xfrm>
          <a:prstGeom prst="rect">
            <a:avLst/>
          </a:prstGeom>
        </p:spPr>
        <p:txBody>
          <a:bodyPr vert="horz" lIns="91440" tIns="45720" rIns="91440" bIns="45720" rtlCol="0" anchor="ctr"/>
          <a:lstStyle>
            <a:lvl1pPr algn="l">
              <a:defRPr sz="1050">
                <a:solidFill>
                  <a:schemeClr val="tx2"/>
                </a:solidFill>
              </a:defRPr>
            </a:lvl1pPr>
          </a:lstStyle>
          <a:p>
            <a:fld id="{C485584D-7D79-4248-9986-4CA35242F944}" type="datetimeFigureOut">
              <a:rPr lang="en-US" smtClean="0"/>
              <a:t>3/7/2025</a:t>
            </a:fld>
            <a:endParaRPr lang="en-US"/>
          </a:p>
        </p:txBody>
      </p:sp>
      <p:sp>
        <p:nvSpPr>
          <p:cNvPr id="5" name="Footer Placeholder 4"/>
          <p:cNvSpPr>
            <a:spLocks noGrp="1"/>
          </p:cNvSpPr>
          <p:nvPr>
            <p:ph type="ftr" sz="quarter" idx="3"/>
          </p:nvPr>
        </p:nvSpPr>
        <p:spPr>
          <a:xfrm>
            <a:off x="7279964" y="6245033"/>
            <a:ext cx="4112222" cy="365125"/>
          </a:xfrm>
          <a:prstGeom prst="rect">
            <a:avLst/>
          </a:prstGeom>
        </p:spPr>
        <p:txBody>
          <a:bodyPr vert="horz" lIns="91440" tIns="45720" rIns="91440" bIns="45720" rtlCol="0" anchor="ctr"/>
          <a:lstStyle>
            <a:lvl1pPr algn="r">
              <a:defRPr sz="1050">
                <a:solidFill>
                  <a:schemeClr val="tx2"/>
                </a:solidFill>
              </a:defRPr>
            </a:lvl1pPr>
          </a:lstStyle>
          <a:p>
            <a:endParaRPr lang="en-US"/>
          </a:p>
        </p:txBody>
      </p:sp>
      <p:sp>
        <p:nvSpPr>
          <p:cNvPr id="16" name="Freeform: Shape 15"/>
          <p:cNvSpPr/>
          <p:nvPr/>
        </p:nvSpPr>
        <p:spPr>
          <a:xfrm>
            <a:off x="0" y="0"/>
            <a:ext cx="12192000" cy="6858000"/>
          </a:xfrm>
          <a:custGeom>
            <a:avLst/>
            <a:gdLst>
              <a:gd name="connsiteX0" fmla="*/ 160920 w 12192000"/>
              <a:gd name="connsiteY0" fmla="*/ 157606 h 6858000"/>
              <a:gd name="connsiteX1" fmla="*/ 160920 w 12192000"/>
              <a:gd name="connsiteY1" fmla="*/ 6700394 h 6858000"/>
              <a:gd name="connsiteX2" fmla="*/ 12031081 w 12192000"/>
              <a:gd name="connsiteY2" fmla="*/ 6700394 h 6858000"/>
              <a:gd name="connsiteX3" fmla="*/ 12031081 w 12192000"/>
              <a:gd name="connsiteY3" fmla="*/ 157606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160920" y="157606"/>
                </a:moveTo>
                <a:lnTo>
                  <a:pt x="160920" y="6700394"/>
                </a:lnTo>
                <a:lnTo>
                  <a:pt x="12031081" y="6700394"/>
                </a:lnTo>
                <a:lnTo>
                  <a:pt x="12031081" y="157606"/>
                </a:lnTo>
                <a:close/>
                <a:moveTo>
                  <a:pt x="0" y="0"/>
                </a:moveTo>
                <a:lnTo>
                  <a:pt x="12192000" y="0"/>
                </a:lnTo>
                <a:lnTo>
                  <a:pt x="12192000" y="6858000"/>
                </a:lnTo>
                <a:lnTo>
                  <a:pt x="0" y="6858000"/>
                </a:lnTo>
                <a:close/>
              </a:path>
            </a:pathLst>
          </a:cu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110000"/>
        </a:lnSpc>
        <a:spcBef>
          <a:spcPct val="0"/>
        </a:spcBef>
        <a:buNone/>
        <a:defRPr sz="3200" kern="1200" cap="none" baseline="0">
          <a:solidFill>
            <a:schemeClr val="tx2"/>
          </a:solidFill>
          <a:latin typeface="+mj-lt"/>
          <a:ea typeface="+mj-ea"/>
          <a:cs typeface="+mj-cs"/>
        </a:defRPr>
      </a:lvl1pPr>
    </p:titleStyle>
    <p:bodyStyle>
      <a:lvl1pPr marL="0" indent="0" algn="l" defTabSz="914400" rtl="0" eaLnBrk="1" latinLnBrk="0" hangingPunct="1">
        <a:lnSpc>
          <a:spcPct val="110000"/>
        </a:lnSpc>
        <a:spcBef>
          <a:spcPts val="1000"/>
        </a:spcBef>
        <a:buFontTx/>
        <a:buNone/>
        <a:defRPr sz="2000" kern="1200">
          <a:solidFill>
            <a:schemeClr val="tx2"/>
          </a:solidFill>
          <a:latin typeface="+mn-lt"/>
          <a:ea typeface="+mn-ea"/>
          <a:cs typeface="+mn-cs"/>
        </a:defRPr>
      </a:lvl1pPr>
      <a:lvl2pPr marL="274320" indent="-228600" algn="l" defTabSz="914400" rtl="0" eaLnBrk="1" latinLnBrk="0" hangingPunct="1">
        <a:lnSpc>
          <a:spcPct val="110000"/>
        </a:lnSpc>
        <a:spcBef>
          <a:spcPts val="500"/>
        </a:spcBef>
        <a:buSzPct val="85000"/>
        <a:buFont typeface="Arial" panose="020B0604020202020204" pitchFamily="34" charset="0"/>
        <a:buChar char="•"/>
        <a:defRPr sz="1800" kern="1200">
          <a:solidFill>
            <a:schemeClr val="tx2"/>
          </a:solidFill>
          <a:latin typeface="+mn-lt"/>
          <a:ea typeface="+mn-ea"/>
          <a:cs typeface="+mn-cs"/>
        </a:defRPr>
      </a:lvl2pPr>
      <a:lvl3pPr marL="274320" indent="0" algn="l" defTabSz="914400" rtl="0" eaLnBrk="1" latinLnBrk="0" hangingPunct="1">
        <a:lnSpc>
          <a:spcPct val="110000"/>
        </a:lnSpc>
        <a:spcBef>
          <a:spcPts val="500"/>
        </a:spcBef>
        <a:buFontTx/>
        <a:buNone/>
        <a:defRPr sz="1600" kern="1200">
          <a:solidFill>
            <a:schemeClr val="tx2"/>
          </a:solidFill>
          <a:latin typeface="+mn-lt"/>
          <a:ea typeface="+mn-ea"/>
          <a:cs typeface="+mn-cs"/>
        </a:defRPr>
      </a:lvl3pPr>
      <a:lvl4pPr marL="548640" indent="-228600" algn="l" defTabSz="914400" rtl="0" eaLnBrk="1" latinLnBrk="0" hangingPunct="1">
        <a:lnSpc>
          <a:spcPct val="110000"/>
        </a:lnSpc>
        <a:spcBef>
          <a:spcPts val="500"/>
        </a:spcBef>
        <a:buFont typeface="Arial" panose="020B0604020202020204" pitchFamily="34" charset="0"/>
        <a:buChar char="•"/>
        <a:defRPr sz="1400" kern="1200">
          <a:solidFill>
            <a:schemeClr val="tx2"/>
          </a:solidFill>
          <a:latin typeface="+mn-lt"/>
          <a:ea typeface="+mn-ea"/>
          <a:cs typeface="+mn-cs"/>
        </a:defRPr>
      </a:lvl4pPr>
      <a:lvl5pPr marL="548640" indent="0" algn="l" defTabSz="914400" rtl="0" eaLnBrk="1" latinLnBrk="0" hangingPunct="1">
        <a:lnSpc>
          <a:spcPct val="110000"/>
        </a:lnSpc>
        <a:spcBef>
          <a:spcPts val="500"/>
        </a:spcBef>
        <a:buFontTx/>
        <a:buNone/>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Layout" Target="../slideLayouts/slideLayout2.xml"/><Relationship Id="rId1" Type="http://schemas.openxmlformats.org/officeDocument/2006/relationships/tags" Target="../tags/tag2.xml"/><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Layout" Target="../slideLayouts/slideLayout2.xml"/><Relationship Id="rId1" Type="http://schemas.openxmlformats.org/officeDocument/2006/relationships/tags" Target="../tags/tag3.xml"/><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slideLayout" Target="../slideLayouts/slideLayout2.xml"/><Relationship Id="rId1" Type="http://schemas.openxmlformats.org/officeDocument/2006/relationships/tags" Target="../tags/tag4.xml"/><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slideLayout" Target="../slideLayouts/slideLayout2.xml"/><Relationship Id="rId1" Type="http://schemas.openxmlformats.org/officeDocument/2006/relationships/tags" Target="../tags/tag5.xml"/><Relationship Id="rId4" Type="http://schemas.openxmlformats.org/officeDocument/2006/relationships/image" Target="../media/image25.png"/></Relationships>
</file>

<file path=ppt/slides/_rels/slide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slideLayout" Target="../slideLayouts/slideLayout2.xml"/><Relationship Id="rId1" Type="http://schemas.openxmlformats.org/officeDocument/2006/relationships/tags" Target="../tags/tag6.xml"/><Relationship Id="rId4" Type="http://schemas.openxmlformats.org/officeDocument/2006/relationships/image" Target="../media/image28.png"/></Relationships>
</file>

<file path=ppt/slides/_rels/slide2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slideLayout" Target="../slideLayouts/slideLayout2.xml"/><Relationship Id="rId1" Type="http://schemas.openxmlformats.org/officeDocument/2006/relationships/tags" Target="../tags/tag7.xml"/></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slideLayout" Target="../slideLayouts/slideLayout2.xml"/><Relationship Id="rId1" Type="http://schemas.openxmlformats.org/officeDocument/2006/relationships/tags" Target="../tags/tag8.xml"/></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slideLayout" Target="../slideLayouts/slideLayout2.xml"/><Relationship Id="rId1" Type="http://schemas.openxmlformats.org/officeDocument/2006/relationships/tags" Target="../tags/tag9.xml"/></Relationships>
</file>

<file path=ppt/slides/_rels/slide3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2.png"/></Relationships>
</file>

<file path=ppt/slides/_rels/slide3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slideLayout" Target="../slideLayouts/slideLayout2.xml"/><Relationship Id="rId1" Type="http://schemas.openxmlformats.org/officeDocument/2006/relationships/tags" Target="../tags/tag10.xml"/></Relationships>
</file>

<file path=ppt/slides/_rels/slide3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47.png"/></Relationships>
</file>

<file path=ppt/slides/_rels/slide3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slideLayout" Target="../slideLayouts/slideLayout2.xml"/><Relationship Id="rId1" Type="http://schemas.openxmlformats.org/officeDocument/2006/relationships/tags" Target="../tags/tag11.xml"/></Relationships>
</file>

<file path=ppt/slides/_rels/slide3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52.png"/></Relationships>
</file>

<file path=ppt/slides/_rels/slide3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slideLayout" Target="../slideLayouts/slideLayout2.xml"/><Relationship Id="rId1" Type="http://schemas.openxmlformats.org/officeDocument/2006/relationships/tags" Target="../tags/tag12.xml"/></Relationships>
</file>

<file path=ppt/slides/_rels/slide3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 Id="rId5" Type="http://schemas.openxmlformats.org/officeDocument/2006/relationships/image" Target="../media/image58.png"/><Relationship Id="rId4" Type="http://schemas.openxmlformats.org/officeDocument/2006/relationships/image" Target="../media/image57.png"/></Relationships>
</file>

<file path=ppt/slides/_rels/slide3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slideLayout" Target="../slideLayouts/slideLayout2.xml"/><Relationship Id="rId1" Type="http://schemas.openxmlformats.org/officeDocument/2006/relationships/tags" Target="../tags/tag13.xml"/></Relationships>
</file>

<file path=ppt/slides/_rels/slide3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 Id="rId5" Type="http://schemas.openxmlformats.org/officeDocument/2006/relationships/image" Target="../media/image63.png"/><Relationship Id="rId4" Type="http://schemas.openxmlformats.org/officeDocument/2006/relationships/image" Target="../media/image62.png"/></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slideLayout" Target="../slideLayouts/slideLayout2.xml"/><Relationship Id="rId1" Type="http://schemas.openxmlformats.org/officeDocument/2006/relationships/tags" Target="../tags/tag14.xml"/></Relationships>
</file>

<file path=ppt/slides/_rels/slide4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 Id="rId5" Type="http://schemas.openxmlformats.org/officeDocument/2006/relationships/image" Target="../media/image68.png"/><Relationship Id="rId4" Type="http://schemas.openxmlformats.org/officeDocument/2006/relationships/image" Target="../media/image67.png"/></Relationships>
</file>

<file path=ppt/slides/_rels/slide4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slideLayout" Target="../slideLayouts/slideLayout2.xml"/><Relationship Id="rId1" Type="http://schemas.openxmlformats.org/officeDocument/2006/relationships/tags" Target="../tags/tag15.xml"/><Relationship Id="rId4" Type="http://schemas.openxmlformats.org/officeDocument/2006/relationships/image" Target="../media/image70.png"/></Relationships>
</file>

<file path=ppt/slides/_rels/slide43.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slideLayout" Target="../slideLayouts/slideLayout2.xml"/><Relationship Id="rId1" Type="http://schemas.openxmlformats.org/officeDocument/2006/relationships/tags" Target="../tags/tag16.xml"/></Relationships>
</file>

<file path=ppt/slides/_rels/slide45.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slideLayout" Target="../slideLayouts/slideLayout2.xml"/><Relationship Id="rId1" Type="http://schemas.openxmlformats.org/officeDocument/2006/relationships/tags" Target="../tags/tag17.xml"/></Relationships>
</file>

<file path=ppt/slides/_rels/slide47.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slideLayout" Target="../slideLayouts/slideLayout2.xml"/><Relationship Id="rId1" Type="http://schemas.openxmlformats.org/officeDocument/2006/relationships/tags" Target="../tags/tag18.xml"/></Relationships>
</file>

<file path=ppt/slides/_rels/slide49.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slideLayout" Target="../slideLayouts/slideLayout2.xml"/><Relationship Id="rId1" Type="http://schemas.openxmlformats.org/officeDocument/2006/relationships/tags" Target="../tags/tag19.xml"/></Relationships>
</file>

<file path=ppt/slides/_rels/slide51.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p:cNvSpPr>
            <a:spLocks noGrp="1" noRot="1" noChangeAspect="1" noMove="1" noResize="1" noEditPoints="1" noAdjustHandles="1" noChangeArrowheads="1" noChangeShapeType="1" noTextEdit="1"/>
          </p:cNvSpPr>
          <p:nvPr/>
        </p:nvSpPr>
        <p:spPr>
          <a:xfrm>
            <a:off x="0" y="0"/>
            <a:ext cx="12192000" cy="6858000"/>
          </a:xfrm>
          <a:prstGeom prst="rect">
            <a:avLst/>
          </a:prstGeom>
          <a:solidFill>
            <a:srgbClr val="FFFFFF"/>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Neon laser lights aligned to form a triangle"/>
          <p:cNvPicPr>
            <a:picLocks noChangeAspect="1"/>
          </p:cNvPicPr>
          <p:nvPr/>
        </p:nvPicPr>
        <p:blipFill>
          <a:blip r:embed="rId2"/>
          <a:srcRect t="8915" b="1085"/>
          <a:stretch>
            <a:fillRect/>
          </a:stretch>
        </p:blipFill>
        <p:spPr>
          <a:xfrm>
            <a:off x="20" y="10"/>
            <a:ext cx="12191980" cy="6857989"/>
          </a:xfrm>
          <a:prstGeom prst="rect">
            <a:avLst/>
          </a:prstGeom>
        </p:spPr>
      </p:pic>
      <p:sp>
        <p:nvSpPr>
          <p:cNvPr id="11" name="Rectangle 10"/>
          <p:cNvSpPr>
            <a:spLocks noGrp="1" noRot="1" noChangeAspect="1" noMove="1" noResize="1" noEditPoints="1" noAdjustHandles="1" noChangeArrowheads="1" noChangeShapeType="1" noTextEdit="1"/>
          </p:cNvSpPr>
          <p:nvPr/>
        </p:nvSpPr>
        <p:spPr>
          <a:xfrm>
            <a:off x="0" y="1549553"/>
            <a:ext cx="12191999" cy="5320052"/>
          </a:xfrm>
          <a:prstGeom prst="rect">
            <a:avLst/>
          </a:prstGeom>
          <a:gradFill flip="none" rotWithShape="1">
            <a:gsLst>
              <a:gs pos="0">
                <a:srgbClr val="000000">
                  <a:alpha val="0"/>
                </a:srgbClr>
              </a:gs>
              <a:gs pos="47000">
                <a:srgbClr val="000000">
                  <a:alpha val="41000"/>
                </a:srgbClr>
              </a:gs>
              <a:gs pos="81000">
                <a:srgbClr val="000000">
                  <a:alpha val="56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2333625" y="5340985"/>
            <a:ext cx="7923530" cy="1005840"/>
          </a:xfrm>
          <a:solidFill>
            <a:schemeClr val="bg1">
              <a:lumMod val="50000"/>
            </a:schemeClr>
          </a:solidFill>
          <a:ln>
            <a:solidFill>
              <a:schemeClr val="tx1"/>
            </a:solidFill>
          </a:ln>
        </p:spPr>
        <p:style>
          <a:lnRef idx="1">
            <a:schemeClr val="accent4"/>
          </a:lnRef>
          <a:fillRef idx="2">
            <a:schemeClr val="accent4"/>
          </a:fillRef>
          <a:effectRef idx="1">
            <a:schemeClr val="accent4"/>
          </a:effectRef>
          <a:fontRef idx="minor">
            <a:schemeClr val="dk1"/>
          </a:fontRef>
        </p:style>
        <p:txBody>
          <a:bodyPr>
            <a:normAutofit/>
          </a:bodyPr>
          <a:lstStyle/>
          <a:p>
            <a:r>
              <a:rPr lang="en-US" dirty="0">
                <a:solidFill>
                  <a:srgbClr val="FFFFFF"/>
                </a:solidFill>
              </a:rPr>
              <a:t>DES EnCIPHER And decipher Core Specification </a:t>
            </a:r>
            <a:endParaRPr lang="en-SG" dirty="0">
              <a:solidFill>
                <a:srgbClr val="FFFFFF"/>
              </a:solidFill>
            </a:endParaRPr>
          </a:p>
        </p:txBody>
      </p:sp>
      <p:grpSp>
        <p:nvGrpSpPr>
          <p:cNvPr id="13" name="Group 12"/>
          <p:cNvGrpSpPr>
            <a:grpSpLocks noGrp="1" noUngrp="1" noRot="1" noChangeAspect="1" noMove="1" noResize="1"/>
          </p:cNvGrpSpPr>
          <p:nvPr/>
        </p:nvGrpSpPr>
        <p:grpSpPr>
          <a:xfrm>
            <a:off x="5662258" y="4739509"/>
            <a:ext cx="867485" cy="115439"/>
            <a:chOff x="8910933" y="1861308"/>
            <a:chExt cx="867485" cy="115439"/>
          </a:xfrm>
        </p:grpSpPr>
        <p:sp>
          <p:nvSpPr>
            <p:cNvPr id="14" name="Rectangle 13"/>
            <p:cNvSpPr/>
            <p:nvPr/>
          </p:nvSpPr>
          <p:spPr>
            <a:xfrm rot="18964825" flipH="1">
              <a:off x="9286956" y="1861308"/>
              <a:ext cx="115439" cy="115439"/>
            </a:xfrm>
            <a:prstGeom prst="rect">
              <a:avLst/>
            </a:prstGeom>
            <a:noFill/>
            <a:ln w="158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ffectLst>
                  <a:outerShdw blurRad="38100" dist="38100" dir="2700000" algn="tl">
                    <a:srgbClr val="000000">
                      <a:alpha val="43137"/>
                    </a:srgbClr>
                  </a:outerShdw>
                </a:effectLst>
              </a:endParaRPr>
            </a:p>
          </p:txBody>
        </p:sp>
        <p:cxnSp>
          <p:nvCxnSpPr>
            <p:cNvPr id="15" name="Straight Connector 14"/>
            <p:cNvCxnSpPr/>
            <p:nvPr/>
          </p:nvCxnSpPr>
          <p:spPr>
            <a:xfrm>
              <a:off x="9426289" y="1919027"/>
              <a:ext cx="352129" cy="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8910933" y="1919027"/>
              <a:ext cx="352129" cy="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able 8"/>
          <p:cNvGraphicFramePr>
            <a:graphicFrameLocks noGrp="1"/>
          </p:cNvGraphicFramePr>
          <p:nvPr/>
        </p:nvGraphicFramePr>
        <p:xfrm>
          <a:off x="2509520" y="3644265"/>
          <a:ext cx="7489874" cy="2853894"/>
        </p:xfrm>
        <a:graphic>
          <a:graphicData uri="http://schemas.openxmlformats.org/drawingml/2006/table">
            <a:tbl>
              <a:tblPr firstRow="1" bandRow="1">
                <a:tableStyleId>{073A0DAA-6AF3-43AB-8588-CEC1D06C72B9}</a:tableStyleId>
              </a:tblPr>
              <a:tblGrid>
                <a:gridCol w="1524704">
                  <a:extLst>
                    <a:ext uri="{9D8B030D-6E8A-4147-A177-3AD203B41FA5}">
                      <a16:colId xmlns:a16="http://schemas.microsoft.com/office/drawing/2014/main" val="20000"/>
                    </a:ext>
                  </a:extLst>
                </a:gridCol>
                <a:gridCol w="588576">
                  <a:extLst>
                    <a:ext uri="{9D8B030D-6E8A-4147-A177-3AD203B41FA5}">
                      <a16:colId xmlns:a16="http://schemas.microsoft.com/office/drawing/2014/main" val="20001"/>
                    </a:ext>
                  </a:extLst>
                </a:gridCol>
                <a:gridCol w="1026986">
                  <a:extLst>
                    <a:ext uri="{9D8B030D-6E8A-4147-A177-3AD203B41FA5}">
                      <a16:colId xmlns:a16="http://schemas.microsoft.com/office/drawing/2014/main" val="20002"/>
                    </a:ext>
                  </a:extLst>
                </a:gridCol>
                <a:gridCol w="4349608">
                  <a:extLst>
                    <a:ext uri="{9D8B030D-6E8A-4147-A177-3AD203B41FA5}">
                      <a16:colId xmlns:a16="http://schemas.microsoft.com/office/drawing/2014/main" val="20003"/>
                    </a:ext>
                  </a:extLst>
                </a:gridCol>
              </a:tblGrid>
              <a:tr h="298800">
                <a:tc>
                  <a:txBody>
                    <a:bodyPr/>
                    <a:lstStyle/>
                    <a:p>
                      <a:r>
                        <a:rPr lang="vi-VN" sz="1100" dirty="0">
                          <a:solidFill>
                            <a:schemeClr val="tx1"/>
                          </a:solidFill>
                          <a:latin typeface="Arial" panose="020B0604020202020204" pitchFamily="34" charset="0"/>
                          <a:cs typeface="Arial" panose="020B0604020202020204" pitchFamily="34" charset="0"/>
                        </a:rPr>
                        <a:t>Port</a:t>
                      </a:r>
                      <a:endParaRPr lang="en-SG" sz="1100" dirty="0">
                        <a:solidFill>
                          <a:schemeClr val="tx1"/>
                        </a:solidFill>
                        <a:latin typeface="Arial" panose="020B0604020202020204" pitchFamily="34" charset="0"/>
                        <a:cs typeface="Arial" panose="020B0604020202020204" pitchFamily="34" charset="0"/>
                      </a:endParaRPr>
                    </a:p>
                  </a:txBody>
                  <a:tcPr>
                    <a:lnR w="12700" cap="flat" cmpd="sng" algn="ctr">
                      <a:no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solidFill>
                  </a:tcPr>
                </a:tc>
                <a:tc>
                  <a:txBody>
                    <a:bodyPr/>
                    <a:lstStyle/>
                    <a:p>
                      <a:r>
                        <a:rPr lang="vi-VN" sz="1100" dirty="0">
                          <a:solidFill>
                            <a:schemeClr val="tx1"/>
                          </a:solidFill>
                          <a:latin typeface="Arial" panose="020B0604020202020204" pitchFamily="34" charset="0"/>
                          <a:cs typeface="Arial" panose="020B0604020202020204" pitchFamily="34" charset="0"/>
                        </a:rPr>
                        <a:t>Size</a:t>
                      </a:r>
                      <a:endParaRPr lang="en-SG" sz="110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solidFill>
                  </a:tcPr>
                </a:tc>
                <a:tc>
                  <a:txBody>
                    <a:bodyPr/>
                    <a:lstStyle/>
                    <a:p>
                      <a:r>
                        <a:rPr lang="vi-VN" sz="1100" dirty="0">
                          <a:solidFill>
                            <a:schemeClr val="tx1"/>
                          </a:solidFill>
                          <a:latin typeface="Arial" panose="020B0604020202020204" pitchFamily="34" charset="0"/>
                          <a:cs typeface="Arial" panose="020B0604020202020204" pitchFamily="34" charset="0"/>
                        </a:rPr>
                        <a:t>Direction</a:t>
                      </a:r>
                      <a:endParaRPr lang="en-SG" sz="110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solidFill>
                  </a:tcPr>
                </a:tc>
                <a:tc>
                  <a:txBody>
                    <a:bodyPr/>
                    <a:lstStyle/>
                    <a:p>
                      <a:r>
                        <a:rPr lang="vi-VN" sz="1100" dirty="0">
                          <a:solidFill>
                            <a:schemeClr val="tx1"/>
                          </a:solidFill>
                          <a:latin typeface="Arial" panose="020B0604020202020204" pitchFamily="34" charset="0"/>
                          <a:cs typeface="Arial" panose="020B0604020202020204" pitchFamily="34" charset="0"/>
                        </a:rPr>
                        <a:t>Description</a:t>
                      </a:r>
                      <a:endParaRPr lang="en-SG" sz="110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298800">
                <a:tc>
                  <a:txBody>
                    <a:bodyPr/>
                    <a:lstStyle/>
                    <a:p>
                      <a:r>
                        <a:rPr lang="vi-VN" sz="1100" dirty="0">
                          <a:solidFill>
                            <a:schemeClr val="tx1"/>
                          </a:solidFill>
                          <a:latin typeface="Arial" panose="020B0604020202020204" pitchFamily="34" charset="0"/>
                          <a:cs typeface="Arial" panose="020B0604020202020204" pitchFamily="34" charset="0"/>
                        </a:rPr>
                        <a:t>clk</a:t>
                      </a:r>
                      <a:endParaRPr lang="en-SG" sz="1100" dirty="0">
                        <a:solidFill>
                          <a:schemeClr val="tx1"/>
                        </a:solidFill>
                        <a:latin typeface="Arial" panose="020B0604020202020204" pitchFamily="34" charset="0"/>
                        <a:cs typeface="Arial" panose="020B0604020202020204" pitchFamily="34" charset="0"/>
                      </a:endParaRPr>
                    </a:p>
                  </a:txBody>
                  <a:tcPr>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vi-VN" sz="1100" dirty="0">
                          <a:solidFill>
                            <a:schemeClr val="tx1"/>
                          </a:solidFill>
                          <a:latin typeface="Arial" panose="020B0604020202020204" pitchFamily="34" charset="0"/>
                          <a:cs typeface="Arial" panose="020B0604020202020204" pitchFamily="34" charset="0"/>
                        </a:rPr>
                        <a:t>1</a:t>
                      </a:r>
                      <a:endParaRPr lang="en-SG" sz="110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vi-VN" sz="1100" dirty="0">
                          <a:solidFill>
                            <a:schemeClr val="tx1"/>
                          </a:solidFill>
                          <a:latin typeface="Arial" panose="020B0604020202020204" pitchFamily="34" charset="0"/>
                          <a:cs typeface="Arial" panose="020B0604020202020204" pitchFamily="34" charset="0"/>
                        </a:rPr>
                        <a:t>input</a:t>
                      </a:r>
                      <a:endParaRPr lang="en-SG" sz="110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solidFill>
                            <a:schemeClr val="tx1"/>
                          </a:solidFill>
                          <a:latin typeface="Arial" panose="020B0604020202020204" pitchFamily="34" charset="0"/>
                          <a:cs typeface="Arial" panose="020B0604020202020204" pitchFamily="34" charset="0"/>
                        </a:rPr>
                        <a:t>Clock</a:t>
                      </a:r>
                      <a:endParaRPr lang="en-SG" sz="110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298800">
                <a:tc>
                  <a:txBody>
                    <a:bodyPr/>
                    <a:lstStyle/>
                    <a:p>
                      <a:r>
                        <a:rPr lang="vi-VN" sz="1100" dirty="0">
                          <a:solidFill>
                            <a:schemeClr val="tx1"/>
                          </a:solidFill>
                          <a:latin typeface="Arial" panose="020B0604020202020204" pitchFamily="34" charset="0"/>
                          <a:cs typeface="Arial" panose="020B0604020202020204" pitchFamily="34" charset="0"/>
                        </a:rPr>
                        <a:t>rst_n</a:t>
                      </a:r>
                      <a:endParaRPr lang="en-SG" sz="1100" dirty="0">
                        <a:solidFill>
                          <a:schemeClr val="tx1"/>
                        </a:solidFill>
                        <a:latin typeface="Arial" panose="020B0604020202020204" pitchFamily="34" charset="0"/>
                        <a:cs typeface="Arial" panose="020B0604020202020204" pitchFamily="34" charset="0"/>
                      </a:endParaRPr>
                    </a:p>
                  </a:txBody>
                  <a:tcPr>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vi-VN" sz="1100" dirty="0">
                          <a:solidFill>
                            <a:schemeClr val="tx1"/>
                          </a:solidFill>
                          <a:latin typeface="Arial" panose="020B0604020202020204" pitchFamily="34" charset="0"/>
                          <a:cs typeface="Arial" panose="020B0604020202020204" pitchFamily="34" charset="0"/>
                        </a:rPr>
                        <a:t>1</a:t>
                      </a:r>
                      <a:endParaRPr lang="en-SG" sz="110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vi-VN" sz="1100" dirty="0">
                          <a:solidFill>
                            <a:schemeClr val="tx1"/>
                          </a:solidFill>
                          <a:latin typeface="Arial" panose="020B0604020202020204" pitchFamily="34" charset="0"/>
                          <a:cs typeface="Arial" panose="020B0604020202020204" pitchFamily="34" charset="0"/>
                        </a:rPr>
                        <a:t>input</a:t>
                      </a:r>
                      <a:endParaRPr lang="en-SG" sz="110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solidFill>
                            <a:schemeClr val="tx1"/>
                          </a:solidFill>
                          <a:latin typeface="Arial" panose="020B0604020202020204" pitchFamily="34" charset="0"/>
                          <a:cs typeface="Arial" panose="020B0604020202020204" pitchFamily="34" charset="0"/>
                        </a:rPr>
                        <a:t>Asynchronous reset, active low</a:t>
                      </a:r>
                      <a:endParaRPr lang="en-SG" sz="110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298800">
                <a:tc>
                  <a:txBody>
                    <a:bodyPr/>
                    <a:lstStyle/>
                    <a:p>
                      <a:r>
                        <a:rPr lang="en-US" sz="1100" dirty="0">
                          <a:solidFill>
                            <a:schemeClr val="tx1"/>
                          </a:solidFill>
                          <a:latin typeface="Arial" panose="020B0604020202020204" pitchFamily="34" charset="0"/>
                          <a:cs typeface="Arial" panose="020B0604020202020204" pitchFamily="34" charset="0"/>
                        </a:rPr>
                        <a:t>rcounter</a:t>
                      </a:r>
                    </a:p>
                  </a:txBody>
                  <a:tcPr>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altLang="en-SG" sz="1100" dirty="0">
                          <a:solidFill>
                            <a:schemeClr val="tx1"/>
                          </a:solidFill>
                          <a:latin typeface="Arial" panose="020B0604020202020204" pitchFamily="34" charset="0"/>
                          <a:cs typeface="Arial" panose="020B0604020202020204" pitchFamily="34" charset="0"/>
                        </a:rPr>
                        <a:t>4</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solidFill>
                            <a:schemeClr val="tx1"/>
                          </a:solidFill>
                          <a:latin typeface="Arial" panose="020B0604020202020204" pitchFamily="34" charset="0"/>
                          <a:cs typeface="Arial" panose="020B0604020202020204" pitchFamily="34" charset="0"/>
                        </a:rPr>
                        <a:t>input </a:t>
                      </a:r>
                      <a:endParaRPr lang="en-SG" sz="110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solidFill>
                            <a:schemeClr val="tx1"/>
                          </a:solidFill>
                          <a:latin typeface="Arial" panose="020B0604020202020204" pitchFamily="34" charset="0"/>
                          <a:cs typeface="Arial" panose="020B0604020202020204" pitchFamily="34" charset="0"/>
                        </a:rPr>
                        <a:t>Signal inform when to choose R0/L0</a:t>
                      </a:r>
                    </a:p>
                  </a:txBody>
                  <a:tcPr>
                    <a:lnL w="12700" cap="flat" cmpd="sng" algn="ctr">
                      <a:no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276449">
                <a:tc>
                  <a:txBody>
                    <a:bodyPr/>
                    <a:lstStyle/>
                    <a:p>
                      <a:r>
                        <a:rPr lang="en-US" sz="1100" dirty="0" err="1">
                          <a:solidFill>
                            <a:schemeClr val="tx1"/>
                          </a:solidFill>
                          <a:latin typeface="Arial" panose="020B0604020202020204" pitchFamily="34" charset="0"/>
                          <a:cs typeface="Arial" panose="020B0604020202020204" pitchFamily="34" charset="0"/>
                        </a:rPr>
                        <a:t>des_data</a:t>
                      </a:r>
                      <a:endParaRPr lang="en-SG" sz="1100" dirty="0">
                        <a:solidFill>
                          <a:schemeClr val="tx1"/>
                        </a:solidFill>
                        <a:latin typeface="Arial" panose="020B0604020202020204" pitchFamily="34" charset="0"/>
                        <a:cs typeface="Arial" panose="020B0604020202020204" pitchFamily="34" charset="0"/>
                      </a:endParaRPr>
                    </a:p>
                  </a:txBody>
                  <a:tcPr>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solidFill>
                            <a:schemeClr val="tx1"/>
                          </a:solidFill>
                          <a:latin typeface="Arial" panose="020B0604020202020204" pitchFamily="34" charset="0"/>
                          <a:cs typeface="Arial" panose="020B0604020202020204" pitchFamily="34" charset="0"/>
                        </a:rPr>
                        <a:t>64</a:t>
                      </a:r>
                      <a:endParaRPr lang="en-SG" sz="110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vi-VN" sz="1100" dirty="0">
                          <a:solidFill>
                            <a:schemeClr val="tx1"/>
                          </a:solidFill>
                          <a:latin typeface="Arial" panose="020B0604020202020204" pitchFamily="34" charset="0"/>
                          <a:cs typeface="Arial" panose="020B0604020202020204" pitchFamily="34" charset="0"/>
                        </a:rPr>
                        <a:t>in</a:t>
                      </a:r>
                      <a:r>
                        <a:rPr lang="en-US" sz="1100" dirty="0">
                          <a:solidFill>
                            <a:schemeClr val="tx1"/>
                          </a:solidFill>
                          <a:latin typeface="Arial" panose="020B0604020202020204" pitchFamily="34" charset="0"/>
                          <a:cs typeface="Arial" panose="020B0604020202020204" pitchFamily="34" charset="0"/>
                        </a:rPr>
                        <a:t>put</a:t>
                      </a:r>
                      <a:endParaRPr lang="en-SG" sz="110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solidFill>
                            <a:schemeClr val="tx1"/>
                          </a:solidFill>
                          <a:latin typeface="Arial" panose="020B0604020202020204" pitchFamily="34" charset="0"/>
                          <a:cs typeface="Arial" panose="020B0604020202020204" pitchFamily="34" charset="0"/>
                        </a:rPr>
                        <a:t>Data needs encryption</a:t>
                      </a:r>
                      <a:endParaRPr lang="en-SG" sz="110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276449">
                <a:tc>
                  <a:txBody>
                    <a:bodyPr/>
                    <a:lstStyle/>
                    <a:p>
                      <a:r>
                        <a:rPr lang="en-US" sz="1100" dirty="0" err="1">
                          <a:solidFill>
                            <a:schemeClr val="tx1"/>
                          </a:solidFill>
                          <a:latin typeface="Arial" panose="020B0604020202020204" pitchFamily="34" charset="0"/>
                          <a:cs typeface="Arial" panose="020B0604020202020204" pitchFamily="34" charset="0"/>
                        </a:rPr>
                        <a:t>encipher_process</a:t>
                      </a:r>
                      <a:endParaRPr lang="en-SG" sz="1100" dirty="0">
                        <a:solidFill>
                          <a:schemeClr val="tx1"/>
                        </a:solidFill>
                        <a:latin typeface="Arial" panose="020B0604020202020204" pitchFamily="34" charset="0"/>
                        <a:cs typeface="Arial" panose="020B0604020202020204" pitchFamily="34" charset="0"/>
                      </a:endParaRPr>
                    </a:p>
                  </a:txBody>
                  <a:tcPr>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vi-VN" sz="1100" dirty="0">
                          <a:solidFill>
                            <a:schemeClr val="tx1"/>
                          </a:solidFill>
                          <a:latin typeface="Arial" panose="020B0604020202020204" pitchFamily="34" charset="0"/>
                          <a:cs typeface="Arial" panose="020B0604020202020204" pitchFamily="34" charset="0"/>
                        </a:rPr>
                        <a:t>1</a:t>
                      </a:r>
                      <a:endParaRPr lang="en-SG" sz="110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vi-VN" sz="1100" dirty="0">
                          <a:solidFill>
                            <a:schemeClr val="tx1"/>
                          </a:solidFill>
                          <a:latin typeface="Arial" panose="020B0604020202020204" pitchFamily="34" charset="0"/>
                          <a:cs typeface="Arial" panose="020B0604020202020204" pitchFamily="34" charset="0"/>
                        </a:rPr>
                        <a:t>input</a:t>
                      </a:r>
                      <a:endParaRPr lang="en-SG" sz="110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vi-VN" sz="1100" dirty="0">
                          <a:solidFill>
                            <a:schemeClr val="tx1"/>
                          </a:solidFill>
                          <a:latin typeface="Arial" panose="020B0604020202020204" pitchFamily="34" charset="0"/>
                          <a:cs typeface="Arial" panose="020B0604020202020204" pitchFamily="34" charset="0"/>
                        </a:rPr>
                        <a:t>Signal inform when to calculate </a:t>
                      </a:r>
                      <a:r>
                        <a:rPr lang="en-US" sz="1100" dirty="0">
                          <a:solidFill>
                            <a:schemeClr val="tx1"/>
                          </a:solidFill>
                          <a:latin typeface="Arial" panose="020B0604020202020204" pitchFamily="34" charset="0"/>
                          <a:cs typeface="Arial" panose="020B0604020202020204" pitchFamily="34" charset="0"/>
                        </a:rPr>
                        <a:t>the next encryption round</a:t>
                      </a:r>
                      <a:endParaRPr lang="en-SG" sz="110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r h="276449">
                <a:tc>
                  <a:txBody>
                    <a:bodyPr/>
                    <a:lstStyle/>
                    <a:p>
                      <a:pPr>
                        <a:buNone/>
                      </a:pPr>
                      <a:r>
                        <a:rPr lang="en-US" altLang="en-SG" sz="1100" dirty="0">
                          <a:solidFill>
                            <a:schemeClr val="tx1"/>
                          </a:solidFill>
                          <a:latin typeface="Arial" panose="020B0604020202020204" pitchFamily="34" charset="0"/>
                          <a:cs typeface="Arial" panose="020B0604020202020204" pitchFamily="34" charset="0"/>
                        </a:rPr>
                        <a:t>decipher_process</a:t>
                      </a:r>
                    </a:p>
                  </a:txBody>
                  <a:tcPr>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buNone/>
                      </a:pPr>
                      <a:r>
                        <a:rPr lang="en-US" altLang="en-SG" sz="1100" dirty="0">
                          <a:solidFill>
                            <a:schemeClr val="tx1"/>
                          </a:solidFill>
                          <a:latin typeface="Arial" panose="020B0604020202020204" pitchFamily="34" charset="0"/>
                          <a:cs typeface="Arial" panose="020B0604020202020204" pitchFamily="34" charset="0"/>
                        </a:rPr>
                        <a:t>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buNone/>
                      </a:pPr>
                      <a:r>
                        <a:rPr lang="en-US" altLang="en-SG" sz="1100" dirty="0">
                          <a:solidFill>
                            <a:schemeClr val="tx1"/>
                          </a:solidFill>
                          <a:latin typeface="Arial" panose="020B0604020202020204" pitchFamily="34" charset="0"/>
                          <a:cs typeface="Arial" panose="020B0604020202020204" pitchFamily="34" charset="0"/>
                        </a:rPr>
                        <a:t>input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buNone/>
                      </a:pPr>
                      <a:r>
                        <a:rPr lang="en-US" altLang="en-SG" sz="1100" dirty="0">
                          <a:solidFill>
                            <a:schemeClr val="tx1"/>
                          </a:solidFill>
                          <a:latin typeface="Arial" panose="020B0604020202020204" pitchFamily="34" charset="0"/>
                          <a:cs typeface="Arial" panose="020B0604020202020204" pitchFamily="34" charset="0"/>
                        </a:rPr>
                        <a:t>Signal inform when to calculate the next decryption round</a:t>
                      </a:r>
                    </a:p>
                  </a:txBody>
                  <a:tcPr>
                    <a:lnL w="12700" cap="flat" cmpd="sng" algn="ctr">
                      <a:no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6"/>
                  </a:ext>
                </a:extLst>
              </a:tr>
              <a:tr h="276449">
                <a:tc>
                  <a:txBody>
                    <a:bodyPr/>
                    <a:lstStyle/>
                    <a:p>
                      <a:pPr>
                        <a:buNone/>
                      </a:pPr>
                      <a:r>
                        <a:rPr lang="en-US" altLang="en-SG" sz="1100" dirty="0">
                          <a:solidFill>
                            <a:schemeClr val="tx1"/>
                          </a:solidFill>
                          <a:latin typeface="Arial" panose="020B0604020202020204" pitchFamily="34" charset="0"/>
                          <a:cs typeface="Arial" panose="020B0604020202020204" pitchFamily="34" charset="0"/>
                        </a:rPr>
                        <a:t>rkey_sel</a:t>
                      </a:r>
                    </a:p>
                  </a:txBody>
                  <a:tcPr>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buNone/>
                      </a:pPr>
                      <a:r>
                        <a:rPr lang="en-US" altLang="en-SG" sz="1100" dirty="0">
                          <a:solidFill>
                            <a:schemeClr val="tx1"/>
                          </a:solidFill>
                          <a:latin typeface="Arial" panose="020B0604020202020204" pitchFamily="34" charset="0"/>
                          <a:cs typeface="Arial" panose="020B0604020202020204" pitchFamily="34" charset="0"/>
                        </a:rPr>
                        <a:t>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buNone/>
                      </a:pPr>
                      <a:r>
                        <a:rPr lang="en-US" altLang="en-SG" sz="1100" dirty="0">
                          <a:solidFill>
                            <a:schemeClr val="tx1"/>
                          </a:solidFill>
                          <a:latin typeface="Arial" panose="020B0604020202020204" pitchFamily="34" charset="0"/>
                          <a:cs typeface="Arial" panose="020B0604020202020204" pitchFamily="34" charset="0"/>
                        </a:rPr>
                        <a:t>input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buNone/>
                      </a:pPr>
                      <a:r>
                        <a:rPr lang="en-US" altLang="en-SG" sz="1100" dirty="0">
                          <a:solidFill>
                            <a:schemeClr val="tx1"/>
                          </a:solidFill>
                          <a:latin typeface="Arial" panose="020B0604020202020204" pitchFamily="34" charset="0"/>
                          <a:cs typeface="Arial" panose="020B0604020202020204" pitchFamily="34" charset="0"/>
                        </a:rPr>
                        <a:t>Signal inform when to choose R0/L0</a:t>
                      </a:r>
                    </a:p>
                  </a:txBody>
                  <a:tcPr>
                    <a:lnL w="12700" cap="flat" cmpd="sng" algn="ctr">
                      <a:no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7"/>
                  </a:ext>
                </a:extLst>
              </a:tr>
              <a:tr h="276449">
                <a:tc>
                  <a:txBody>
                    <a:bodyPr/>
                    <a:lstStyle/>
                    <a:p>
                      <a:r>
                        <a:rPr lang="vi-VN" sz="1100" dirty="0">
                          <a:solidFill>
                            <a:schemeClr val="tx1"/>
                          </a:solidFill>
                          <a:latin typeface="Arial" panose="020B0604020202020204" pitchFamily="34" charset="0"/>
                          <a:cs typeface="Arial" panose="020B0604020202020204" pitchFamily="34" charset="0"/>
                        </a:rPr>
                        <a:t>round_key</a:t>
                      </a:r>
                      <a:endParaRPr lang="en-SG" sz="1100" dirty="0">
                        <a:solidFill>
                          <a:schemeClr val="tx1"/>
                        </a:solidFill>
                        <a:latin typeface="Arial" panose="020B0604020202020204" pitchFamily="34" charset="0"/>
                        <a:cs typeface="Arial" panose="020B0604020202020204" pitchFamily="34" charset="0"/>
                      </a:endParaRPr>
                    </a:p>
                  </a:txBody>
                  <a:tcPr>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vi-VN" sz="1100" dirty="0">
                          <a:solidFill>
                            <a:schemeClr val="tx1"/>
                          </a:solidFill>
                          <a:latin typeface="Arial" panose="020B0604020202020204" pitchFamily="34" charset="0"/>
                          <a:cs typeface="Arial" panose="020B0604020202020204" pitchFamily="34" charset="0"/>
                        </a:rPr>
                        <a:t>48</a:t>
                      </a:r>
                      <a:endParaRPr lang="en-SG" sz="110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solidFill>
                            <a:schemeClr val="tx1"/>
                          </a:solidFill>
                          <a:latin typeface="Arial" panose="020B0604020202020204" pitchFamily="34" charset="0"/>
                          <a:cs typeface="Arial" panose="020B0604020202020204" pitchFamily="34" charset="0"/>
                        </a:rPr>
                        <a:t>input</a:t>
                      </a:r>
                      <a:endParaRPr lang="en-SG" sz="110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vi-VN" sz="1100" dirty="0">
                          <a:solidFill>
                            <a:schemeClr val="tx1"/>
                          </a:solidFill>
                          <a:latin typeface="Arial" panose="020B0604020202020204" pitchFamily="34" charset="0"/>
                          <a:cs typeface="Arial" panose="020B0604020202020204" pitchFamily="34" charset="0"/>
                        </a:rPr>
                        <a:t>Round key use for data encryption</a:t>
                      </a:r>
                      <a:r>
                        <a:rPr lang="en-US" altLang="vi-VN" sz="1100" dirty="0">
                          <a:solidFill>
                            <a:schemeClr val="tx1"/>
                          </a:solidFill>
                          <a:latin typeface="Arial" panose="020B0604020202020204" pitchFamily="34" charset="0"/>
                          <a:cs typeface="Arial" panose="020B0604020202020204" pitchFamily="34" charset="0"/>
                        </a:rPr>
                        <a:t>/ decryption</a:t>
                      </a:r>
                      <a:r>
                        <a:rPr lang="vi-VN" sz="1100" dirty="0">
                          <a:solidFill>
                            <a:schemeClr val="tx1"/>
                          </a:solidFill>
                          <a:latin typeface="Arial" panose="020B0604020202020204" pitchFamily="34" charset="0"/>
                          <a:cs typeface="Arial" panose="020B0604020202020204" pitchFamily="34" charset="0"/>
                        </a:rPr>
                        <a:t> processs</a:t>
                      </a:r>
                      <a:endParaRPr lang="en-SG" sz="110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8"/>
                  </a:ext>
                </a:extLst>
              </a:tr>
              <a:tr h="276449">
                <a:tc>
                  <a:txBody>
                    <a:bodyPr/>
                    <a:lstStyle/>
                    <a:p>
                      <a:r>
                        <a:rPr lang="en-US" sz="1100" dirty="0" err="1">
                          <a:solidFill>
                            <a:schemeClr val="tx1"/>
                          </a:solidFill>
                          <a:latin typeface="Arial" panose="020B0604020202020204" pitchFamily="34" charset="0"/>
                          <a:cs typeface="Arial" panose="020B0604020202020204" pitchFamily="34" charset="0"/>
                        </a:rPr>
                        <a:t>desc_result</a:t>
                      </a:r>
                      <a:r>
                        <a:rPr lang="en-US" sz="1100" dirty="0">
                          <a:solidFill>
                            <a:schemeClr val="tx1"/>
                          </a:solidFill>
                          <a:latin typeface="Arial" panose="020B0604020202020204" pitchFamily="34" charset="0"/>
                          <a:cs typeface="Arial" panose="020B0604020202020204" pitchFamily="34" charset="0"/>
                        </a:rPr>
                        <a:t>[63:0]</a:t>
                      </a:r>
                      <a:endParaRPr lang="en-SG" sz="1100" dirty="0">
                        <a:solidFill>
                          <a:schemeClr val="tx1"/>
                        </a:solidFill>
                        <a:latin typeface="Arial" panose="020B0604020202020204" pitchFamily="34" charset="0"/>
                        <a:cs typeface="Arial" panose="020B0604020202020204" pitchFamily="34" charset="0"/>
                      </a:endParaRPr>
                    </a:p>
                  </a:txBody>
                  <a:tcPr>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solidFill>
                            <a:schemeClr val="tx1"/>
                          </a:solidFill>
                          <a:latin typeface="Arial" panose="020B0604020202020204" pitchFamily="34" charset="0"/>
                          <a:cs typeface="Arial" panose="020B0604020202020204" pitchFamily="34" charset="0"/>
                        </a:rPr>
                        <a:t>64</a:t>
                      </a:r>
                      <a:endParaRPr lang="en-SG" sz="110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solidFill>
                            <a:schemeClr val="tx1"/>
                          </a:solidFill>
                          <a:latin typeface="Arial" panose="020B0604020202020204" pitchFamily="34" charset="0"/>
                          <a:cs typeface="Arial" panose="020B0604020202020204" pitchFamily="34" charset="0"/>
                        </a:rPr>
                        <a:t>output</a:t>
                      </a:r>
                      <a:endParaRPr lang="en-SG" sz="110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solidFill>
                            <a:schemeClr val="tx1"/>
                          </a:solidFill>
                          <a:latin typeface="Arial" panose="020B0604020202020204" pitchFamily="34" charset="0"/>
                          <a:cs typeface="Arial" panose="020B0604020202020204" pitchFamily="34" charset="0"/>
                        </a:rPr>
                        <a:t>Data has been encrypted/ decrypted</a:t>
                      </a:r>
                      <a:endParaRPr lang="en-SG" sz="110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9"/>
                  </a:ext>
                </a:extLst>
              </a:tr>
            </a:tbl>
          </a:graphicData>
        </a:graphic>
      </p:graphicFrame>
      <p:pic>
        <p:nvPicPr>
          <p:cNvPr id="2" name="Picture 1"/>
          <p:cNvPicPr>
            <a:picLocks noChangeAspect="1"/>
          </p:cNvPicPr>
          <p:nvPr/>
        </p:nvPicPr>
        <p:blipFill>
          <a:blip r:embed="rId2"/>
          <a:stretch>
            <a:fillRect/>
          </a:stretch>
        </p:blipFill>
        <p:spPr>
          <a:xfrm>
            <a:off x="1941195" y="211455"/>
            <a:ext cx="8626475" cy="343281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p:nvPr/>
        </p:nvSpPr>
        <p:spPr>
          <a:xfrm>
            <a:off x="5143500" y="5397500"/>
            <a:ext cx="1489710" cy="368300"/>
          </a:xfrm>
          <a:prstGeom prst="rect">
            <a:avLst/>
          </a:prstGeom>
          <a:noFill/>
        </p:spPr>
        <p:txBody>
          <a:bodyPr wrap="square" rtlCol="0">
            <a:spAutoFit/>
          </a:bodyPr>
          <a:lstStyle/>
          <a:p>
            <a:r>
              <a:rPr lang="vi-VN" altLang="en-US"/>
              <a:t>Waveform</a:t>
            </a:r>
          </a:p>
        </p:txBody>
      </p:sp>
      <p:pic>
        <p:nvPicPr>
          <p:cNvPr id="4" name="Picture 3" descr="A close-up of a graph&#10;&#10;AI-generated content may be incorrect.">
            <a:extLst>
              <a:ext uri="{FF2B5EF4-FFF2-40B4-BE49-F238E27FC236}">
                <a16:creationId xmlns:a16="http://schemas.microsoft.com/office/drawing/2014/main" id="{CE658AB4-5828-826A-0917-82E993BD4F41}"/>
              </a:ext>
            </a:extLst>
          </p:cNvPr>
          <p:cNvPicPr>
            <a:picLocks noChangeAspect="1"/>
          </p:cNvPicPr>
          <p:nvPr/>
        </p:nvPicPr>
        <p:blipFill>
          <a:blip r:embed="rId2" cstate="print">
            <a:extLst>
              <a:ext uri="{28A0092B-C50C-407E-A947-70E740481C1C}">
                <a14:useLocalDpi xmlns:a14="http://schemas.microsoft.com/office/drawing/2010/main" val="0"/>
              </a:ext>
            </a:extLst>
          </a:blip>
          <a:srcRect t="10151" r="9667"/>
          <a:stretch/>
        </p:blipFill>
        <p:spPr>
          <a:xfrm>
            <a:off x="290194" y="2153919"/>
            <a:ext cx="11650549" cy="282319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1376516" y="619432"/>
            <a:ext cx="2087880" cy="368300"/>
          </a:xfrm>
          <a:prstGeom prst="rect">
            <a:avLst/>
          </a:prstGeom>
          <a:noFill/>
        </p:spPr>
        <p:txBody>
          <a:bodyPr wrap="none" rtlCol="0">
            <a:spAutoFit/>
          </a:bodyPr>
          <a:lstStyle/>
          <a:p>
            <a:r>
              <a:rPr lang="vi-VN" dirty="0">
                <a:solidFill>
                  <a:srgbClr val="C00000"/>
                </a:solidFill>
                <a:latin typeface="Arial" panose="020B0604020202020204" pitchFamily="34" charset="0"/>
                <a:cs typeface="Arial" panose="020B0604020202020204" pitchFamily="34" charset="0"/>
              </a:rPr>
              <a:t>3. DES Controller</a:t>
            </a:r>
            <a:r>
              <a:rPr lang="en-US" dirty="0">
                <a:solidFill>
                  <a:srgbClr val="C00000"/>
                </a:solidFill>
                <a:latin typeface="Arial" panose="020B0604020202020204" pitchFamily="34" charset="0"/>
                <a:cs typeface="Arial" panose="020B0604020202020204" pitchFamily="34" charset="0"/>
              </a:rPr>
              <a:t>: </a:t>
            </a:r>
            <a:endParaRPr lang="en-SG" dirty="0">
              <a:solidFill>
                <a:srgbClr val="C00000"/>
              </a:solidFill>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2"/>
          <a:stretch>
            <a:fillRect/>
          </a:stretch>
        </p:blipFill>
        <p:spPr>
          <a:xfrm>
            <a:off x="2527365" y="3410111"/>
            <a:ext cx="7659169" cy="866896"/>
          </a:xfrm>
          <a:prstGeom prst="rect">
            <a:avLst/>
          </a:prstGeom>
        </p:spPr>
      </p:pic>
      <p:pic>
        <p:nvPicPr>
          <p:cNvPr id="2" name="Picture 1"/>
          <p:cNvPicPr>
            <a:picLocks noChangeAspect="1"/>
          </p:cNvPicPr>
          <p:nvPr/>
        </p:nvPicPr>
        <p:blipFill>
          <a:blip r:embed="rId3"/>
          <a:stretch>
            <a:fillRect/>
          </a:stretch>
        </p:blipFill>
        <p:spPr>
          <a:xfrm>
            <a:off x="3729990" y="1016000"/>
            <a:ext cx="4731385" cy="239395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able 8"/>
          <p:cNvGraphicFramePr>
            <a:graphicFrameLocks noGrp="1"/>
          </p:cNvGraphicFramePr>
          <p:nvPr>
            <p:custDataLst>
              <p:tags r:id="rId1"/>
            </p:custDataLst>
          </p:nvPr>
        </p:nvGraphicFramePr>
        <p:xfrm>
          <a:off x="2824480" y="2771775"/>
          <a:ext cx="7043420" cy="3849370"/>
        </p:xfrm>
        <a:graphic>
          <a:graphicData uri="http://schemas.openxmlformats.org/drawingml/2006/table">
            <a:tbl>
              <a:tblPr firstRow="1" bandRow="1">
                <a:tableStyleId>{073A0DAA-6AF3-43AB-8588-CEC1D06C72B9}</a:tableStyleId>
              </a:tblPr>
              <a:tblGrid>
                <a:gridCol w="1433830">
                  <a:extLst>
                    <a:ext uri="{9D8B030D-6E8A-4147-A177-3AD203B41FA5}">
                      <a16:colId xmlns:a16="http://schemas.microsoft.com/office/drawing/2014/main" val="20000"/>
                    </a:ext>
                  </a:extLst>
                </a:gridCol>
                <a:gridCol w="553720">
                  <a:extLst>
                    <a:ext uri="{9D8B030D-6E8A-4147-A177-3AD203B41FA5}">
                      <a16:colId xmlns:a16="http://schemas.microsoft.com/office/drawing/2014/main" val="20001"/>
                    </a:ext>
                  </a:extLst>
                </a:gridCol>
                <a:gridCol w="965200">
                  <a:extLst>
                    <a:ext uri="{9D8B030D-6E8A-4147-A177-3AD203B41FA5}">
                      <a16:colId xmlns:a16="http://schemas.microsoft.com/office/drawing/2014/main" val="20002"/>
                    </a:ext>
                  </a:extLst>
                </a:gridCol>
                <a:gridCol w="4090670">
                  <a:extLst>
                    <a:ext uri="{9D8B030D-6E8A-4147-A177-3AD203B41FA5}">
                      <a16:colId xmlns:a16="http://schemas.microsoft.com/office/drawing/2014/main" val="20003"/>
                    </a:ext>
                  </a:extLst>
                </a:gridCol>
              </a:tblGrid>
              <a:tr h="281940">
                <a:tc>
                  <a:txBody>
                    <a:bodyPr/>
                    <a:lstStyle/>
                    <a:p>
                      <a:r>
                        <a:rPr lang="vi-VN" sz="1100" dirty="0">
                          <a:solidFill>
                            <a:schemeClr val="tx1"/>
                          </a:solidFill>
                          <a:latin typeface="Arial" panose="020B0604020202020204" pitchFamily="34" charset="0"/>
                          <a:cs typeface="Arial" panose="020B0604020202020204" pitchFamily="34" charset="0"/>
                        </a:rPr>
                        <a:t>Port</a:t>
                      </a:r>
                      <a:endParaRPr lang="en-SG" sz="1100" dirty="0">
                        <a:solidFill>
                          <a:schemeClr val="tx1"/>
                        </a:solidFill>
                        <a:latin typeface="Arial" panose="020B0604020202020204" pitchFamily="34" charset="0"/>
                        <a:cs typeface="Arial" panose="020B0604020202020204" pitchFamily="34" charset="0"/>
                      </a:endParaRPr>
                    </a:p>
                  </a:txBody>
                  <a:tcPr>
                    <a:lnR w="12700" cap="flat" cmpd="sng" algn="ctr">
                      <a:no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solidFill>
                  </a:tcPr>
                </a:tc>
                <a:tc>
                  <a:txBody>
                    <a:bodyPr/>
                    <a:lstStyle/>
                    <a:p>
                      <a:r>
                        <a:rPr lang="vi-VN" sz="1100" dirty="0">
                          <a:solidFill>
                            <a:schemeClr val="tx1"/>
                          </a:solidFill>
                          <a:latin typeface="Arial" panose="020B0604020202020204" pitchFamily="34" charset="0"/>
                          <a:cs typeface="Arial" panose="020B0604020202020204" pitchFamily="34" charset="0"/>
                        </a:rPr>
                        <a:t>Size</a:t>
                      </a:r>
                      <a:endParaRPr lang="en-SG" sz="110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solidFill>
                  </a:tcPr>
                </a:tc>
                <a:tc>
                  <a:txBody>
                    <a:bodyPr/>
                    <a:lstStyle/>
                    <a:p>
                      <a:r>
                        <a:rPr lang="vi-VN" sz="1100" dirty="0">
                          <a:solidFill>
                            <a:schemeClr val="tx1"/>
                          </a:solidFill>
                          <a:latin typeface="Arial" panose="020B0604020202020204" pitchFamily="34" charset="0"/>
                          <a:cs typeface="Arial" panose="020B0604020202020204" pitchFamily="34" charset="0"/>
                        </a:rPr>
                        <a:t>Direction</a:t>
                      </a:r>
                      <a:endParaRPr lang="en-SG" sz="110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solidFill>
                  </a:tcPr>
                </a:tc>
                <a:tc>
                  <a:txBody>
                    <a:bodyPr/>
                    <a:lstStyle/>
                    <a:p>
                      <a:r>
                        <a:rPr lang="vi-VN" sz="1100" dirty="0">
                          <a:solidFill>
                            <a:schemeClr val="tx1"/>
                          </a:solidFill>
                          <a:latin typeface="Arial" panose="020B0604020202020204" pitchFamily="34" charset="0"/>
                          <a:cs typeface="Arial" panose="020B0604020202020204" pitchFamily="34" charset="0"/>
                        </a:rPr>
                        <a:t>Description</a:t>
                      </a:r>
                      <a:endParaRPr lang="en-SG" sz="110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281305">
                <a:tc>
                  <a:txBody>
                    <a:bodyPr/>
                    <a:lstStyle/>
                    <a:p>
                      <a:r>
                        <a:rPr lang="vi-VN" sz="1100" dirty="0">
                          <a:solidFill>
                            <a:schemeClr val="tx1"/>
                          </a:solidFill>
                          <a:latin typeface="Arial" panose="020B0604020202020204" pitchFamily="34" charset="0"/>
                          <a:cs typeface="Arial" panose="020B0604020202020204" pitchFamily="34" charset="0"/>
                        </a:rPr>
                        <a:t>clk</a:t>
                      </a:r>
                      <a:endParaRPr lang="en-SG" sz="1100" dirty="0">
                        <a:solidFill>
                          <a:schemeClr val="tx1"/>
                        </a:solidFill>
                        <a:latin typeface="Arial" panose="020B0604020202020204" pitchFamily="34" charset="0"/>
                        <a:cs typeface="Arial" panose="020B0604020202020204" pitchFamily="34" charset="0"/>
                      </a:endParaRPr>
                    </a:p>
                  </a:txBody>
                  <a:tcPr>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vi-VN" sz="1100" dirty="0">
                          <a:solidFill>
                            <a:schemeClr val="tx1"/>
                          </a:solidFill>
                          <a:latin typeface="Arial" panose="020B0604020202020204" pitchFamily="34" charset="0"/>
                          <a:cs typeface="Arial" panose="020B0604020202020204" pitchFamily="34" charset="0"/>
                        </a:rPr>
                        <a:t>1</a:t>
                      </a:r>
                      <a:endParaRPr lang="en-SG" sz="110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vi-VN" sz="1100" dirty="0">
                          <a:solidFill>
                            <a:schemeClr val="tx1"/>
                          </a:solidFill>
                          <a:latin typeface="Arial" panose="020B0604020202020204" pitchFamily="34" charset="0"/>
                          <a:cs typeface="Arial" panose="020B0604020202020204" pitchFamily="34" charset="0"/>
                        </a:rPr>
                        <a:t>input</a:t>
                      </a:r>
                      <a:endParaRPr lang="en-SG" sz="110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solidFill>
                            <a:schemeClr val="tx1"/>
                          </a:solidFill>
                          <a:latin typeface="Arial" panose="020B0604020202020204" pitchFamily="34" charset="0"/>
                          <a:cs typeface="Arial" panose="020B0604020202020204" pitchFamily="34" charset="0"/>
                        </a:rPr>
                        <a:t>Clock</a:t>
                      </a:r>
                      <a:endParaRPr lang="en-SG" sz="110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282575">
                <a:tc>
                  <a:txBody>
                    <a:bodyPr/>
                    <a:lstStyle/>
                    <a:p>
                      <a:r>
                        <a:rPr lang="vi-VN" sz="1100" dirty="0">
                          <a:solidFill>
                            <a:schemeClr val="tx1"/>
                          </a:solidFill>
                          <a:latin typeface="Arial" panose="020B0604020202020204" pitchFamily="34" charset="0"/>
                          <a:cs typeface="Arial" panose="020B0604020202020204" pitchFamily="34" charset="0"/>
                        </a:rPr>
                        <a:t>rst_n</a:t>
                      </a:r>
                      <a:endParaRPr lang="en-SG" sz="1100" dirty="0">
                        <a:solidFill>
                          <a:schemeClr val="tx1"/>
                        </a:solidFill>
                        <a:latin typeface="Arial" panose="020B0604020202020204" pitchFamily="34" charset="0"/>
                        <a:cs typeface="Arial" panose="020B0604020202020204" pitchFamily="34" charset="0"/>
                      </a:endParaRPr>
                    </a:p>
                  </a:txBody>
                  <a:tcPr>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vi-VN" sz="1100" dirty="0">
                          <a:solidFill>
                            <a:schemeClr val="tx1"/>
                          </a:solidFill>
                          <a:latin typeface="Arial" panose="020B0604020202020204" pitchFamily="34" charset="0"/>
                          <a:cs typeface="Arial" panose="020B0604020202020204" pitchFamily="34" charset="0"/>
                        </a:rPr>
                        <a:t>1</a:t>
                      </a:r>
                      <a:endParaRPr lang="en-SG" sz="110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vi-VN" sz="1100" dirty="0">
                          <a:solidFill>
                            <a:schemeClr val="tx1"/>
                          </a:solidFill>
                          <a:latin typeface="Arial" panose="020B0604020202020204" pitchFamily="34" charset="0"/>
                          <a:cs typeface="Arial" panose="020B0604020202020204" pitchFamily="34" charset="0"/>
                        </a:rPr>
                        <a:t>input</a:t>
                      </a:r>
                      <a:endParaRPr lang="en-SG" sz="110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solidFill>
                            <a:schemeClr val="tx1"/>
                          </a:solidFill>
                          <a:latin typeface="Arial" panose="020B0604020202020204" pitchFamily="34" charset="0"/>
                          <a:cs typeface="Arial" panose="020B0604020202020204" pitchFamily="34" charset="0"/>
                        </a:rPr>
                        <a:t>Asynchronous reset, active low</a:t>
                      </a:r>
                      <a:endParaRPr lang="en-SG" sz="110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281305">
                <a:tc>
                  <a:txBody>
                    <a:bodyPr/>
                    <a:lstStyle/>
                    <a:p>
                      <a:r>
                        <a:rPr lang="vi-VN" altLang="en-SG" sz="1100" dirty="0">
                          <a:solidFill>
                            <a:schemeClr val="tx1"/>
                          </a:solidFill>
                          <a:latin typeface="Arial" panose="020B0604020202020204" pitchFamily="34" charset="0"/>
                          <a:cs typeface="Arial" panose="020B0604020202020204" pitchFamily="34" charset="0"/>
                        </a:rPr>
                        <a:t>des_</a:t>
                      </a:r>
                      <a:r>
                        <a:rPr lang="en-US" altLang="vi-VN" sz="1100" dirty="0">
                          <a:solidFill>
                            <a:schemeClr val="tx1"/>
                          </a:solidFill>
                          <a:latin typeface="Arial" panose="020B0604020202020204" pitchFamily="34" charset="0"/>
                          <a:cs typeface="Arial" panose="020B0604020202020204" pitchFamily="34" charset="0"/>
                        </a:rPr>
                        <a:t>en</a:t>
                      </a:r>
                      <a:r>
                        <a:rPr lang="en-US" altLang="en-SG" sz="1100" dirty="0">
                          <a:solidFill>
                            <a:schemeClr val="tx1"/>
                          </a:solidFill>
                          <a:latin typeface="Arial" panose="020B0604020202020204" pitchFamily="34" charset="0"/>
                          <a:cs typeface="Arial" panose="020B0604020202020204" pitchFamily="34" charset="0"/>
                        </a:rPr>
                        <a:t>cipher_en</a:t>
                      </a:r>
                    </a:p>
                  </a:txBody>
                  <a:tcPr>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solidFill>
                            <a:schemeClr val="tx1"/>
                          </a:solidFill>
                          <a:latin typeface="Arial" panose="020B0604020202020204" pitchFamily="34" charset="0"/>
                          <a:cs typeface="Arial" panose="020B0604020202020204" pitchFamily="34" charset="0"/>
                        </a:rPr>
                        <a:t>1</a:t>
                      </a:r>
                      <a:endParaRPr lang="en-SG" sz="110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solidFill>
                            <a:schemeClr val="tx1"/>
                          </a:solidFill>
                          <a:latin typeface="Arial" panose="020B0604020202020204" pitchFamily="34" charset="0"/>
                          <a:cs typeface="Arial" panose="020B0604020202020204" pitchFamily="34" charset="0"/>
                        </a:rPr>
                        <a:t>input </a:t>
                      </a:r>
                      <a:endParaRPr lang="en-SG" sz="110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altLang="en-US" sz="1100" dirty="0">
                          <a:solidFill>
                            <a:schemeClr val="tx1"/>
                          </a:solidFill>
                          <a:latin typeface="Arial" panose="020B0604020202020204" pitchFamily="34" charset="0"/>
                          <a:cs typeface="Arial" panose="020B0604020202020204" pitchFamily="34" charset="0"/>
                        </a:rPr>
                        <a:t>Encryption operate signal, active high</a:t>
                      </a:r>
                    </a:p>
                  </a:txBody>
                  <a:tcPr>
                    <a:lnL w="12700" cap="flat" cmpd="sng" algn="ctr">
                      <a:no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280670">
                <a:tc>
                  <a:txBody>
                    <a:bodyPr/>
                    <a:lstStyle/>
                    <a:p>
                      <a:pPr>
                        <a:buNone/>
                      </a:pPr>
                      <a:r>
                        <a:rPr lang="en-US" altLang="en-SG" sz="1100" dirty="0">
                          <a:solidFill>
                            <a:schemeClr val="tx1"/>
                          </a:solidFill>
                          <a:latin typeface="Arial" panose="020B0604020202020204" pitchFamily="34" charset="0"/>
                          <a:cs typeface="Arial" panose="020B0604020202020204" pitchFamily="34" charset="0"/>
                        </a:rPr>
                        <a:t>des_decipher_en</a:t>
                      </a:r>
                    </a:p>
                  </a:txBody>
                  <a:tcPr>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buNone/>
                      </a:pPr>
                      <a:r>
                        <a:rPr lang="en-US" altLang="en-SG" sz="1100" dirty="0">
                          <a:solidFill>
                            <a:schemeClr val="tx1"/>
                          </a:solidFill>
                          <a:latin typeface="Arial" panose="020B0604020202020204" pitchFamily="34" charset="0"/>
                          <a:cs typeface="Arial" panose="020B0604020202020204" pitchFamily="34" charset="0"/>
                        </a:rPr>
                        <a:t>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buNone/>
                      </a:pPr>
                      <a:r>
                        <a:rPr lang="en-US" altLang="en-SG" sz="1100" dirty="0">
                          <a:solidFill>
                            <a:schemeClr val="tx1"/>
                          </a:solidFill>
                          <a:latin typeface="Arial" panose="020B0604020202020204" pitchFamily="34" charset="0"/>
                          <a:cs typeface="Arial" panose="020B0604020202020204" pitchFamily="34" charset="0"/>
                        </a:rPr>
                        <a:t>input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buNone/>
                      </a:pPr>
                      <a:r>
                        <a:rPr lang="en-US" altLang="en-US" sz="1100" dirty="0">
                          <a:solidFill>
                            <a:schemeClr val="tx1"/>
                          </a:solidFill>
                          <a:latin typeface="Arial" panose="020B0604020202020204" pitchFamily="34" charset="0"/>
                          <a:cs typeface="Arial" panose="020B0604020202020204" pitchFamily="34" charset="0"/>
                          <a:sym typeface="+mn-ea"/>
                        </a:rPr>
                        <a:t>Decryption operate signal, active high</a:t>
                      </a:r>
                      <a:endParaRPr lang="en-US" altLang="en-US" sz="110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262255">
                <a:tc>
                  <a:txBody>
                    <a:bodyPr/>
                    <a:lstStyle/>
                    <a:p>
                      <a:r>
                        <a:rPr lang="en-US" sz="1100" dirty="0" err="1">
                          <a:solidFill>
                            <a:schemeClr val="tx1"/>
                          </a:solidFill>
                          <a:latin typeface="Arial" panose="020B0604020202020204" pitchFamily="34" charset="0"/>
                          <a:cs typeface="Arial" panose="020B0604020202020204" pitchFamily="34" charset="0"/>
                        </a:rPr>
                        <a:t>shift_left1</a:t>
                      </a:r>
                      <a:endParaRPr lang="en-SG" sz="1100" dirty="0">
                        <a:solidFill>
                          <a:schemeClr val="tx1"/>
                        </a:solidFill>
                        <a:latin typeface="Arial" panose="020B0604020202020204" pitchFamily="34" charset="0"/>
                        <a:cs typeface="Arial" panose="020B0604020202020204" pitchFamily="34" charset="0"/>
                      </a:endParaRPr>
                    </a:p>
                  </a:txBody>
                  <a:tcPr>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altLang="en-SG" sz="1100" dirty="0">
                          <a:solidFill>
                            <a:schemeClr val="tx1"/>
                          </a:solidFill>
                          <a:latin typeface="Arial" panose="020B0604020202020204" pitchFamily="34" charset="0"/>
                          <a:cs typeface="Arial" panose="020B0604020202020204" pitchFamily="34" charset="0"/>
                        </a:rPr>
                        <a:t>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solidFill>
                            <a:schemeClr val="tx1"/>
                          </a:solidFill>
                          <a:latin typeface="Arial" panose="020B0604020202020204" pitchFamily="34" charset="0"/>
                          <a:cs typeface="Arial" panose="020B0604020202020204" pitchFamily="34" charset="0"/>
                        </a:rPr>
                        <a:t>output</a:t>
                      </a:r>
                      <a:endParaRPr lang="en-SG" sz="110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altLang="en-US" sz="1100" dirty="0">
                          <a:solidFill>
                            <a:schemeClr val="tx1"/>
                          </a:solidFill>
                          <a:latin typeface="Arial" panose="020B0604020202020204" pitchFamily="34" charset="0"/>
                          <a:cs typeface="Arial" panose="020B0604020202020204" pitchFamily="34" charset="0"/>
                        </a:rPr>
                        <a:t>Signal inform when to shift left 1 bit or 2 bits</a:t>
                      </a:r>
                    </a:p>
                  </a:txBody>
                  <a:tcPr>
                    <a:lnL w="12700" cap="flat" cmpd="sng" algn="ctr">
                      <a:no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r h="261620">
                <a:tc>
                  <a:txBody>
                    <a:bodyPr/>
                    <a:lstStyle/>
                    <a:p>
                      <a:pPr>
                        <a:buNone/>
                      </a:pPr>
                      <a:r>
                        <a:rPr lang="en-US" altLang="en-SG" sz="1100" dirty="0">
                          <a:solidFill>
                            <a:schemeClr val="tx1"/>
                          </a:solidFill>
                          <a:latin typeface="Arial" panose="020B0604020202020204" pitchFamily="34" charset="0"/>
                          <a:cs typeface="Arial" panose="020B0604020202020204" pitchFamily="34" charset="0"/>
                        </a:rPr>
                        <a:t>shift_right1</a:t>
                      </a:r>
                    </a:p>
                  </a:txBody>
                  <a:tcPr>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buNone/>
                      </a:pPr>
                      <a:r>
                        <a:rPr lang="en-US" altLang="en-SG" sz="1100" dirty="0">
                          <a:solidFill>
                            <a:schemeClr val="tx1"/>
                          </a:solidFill>
                          <a:latin typeface="Arial" panose="020B0604020202020204" pitchFamily="34" charset="0"/>
                          <a:cs typeface="Arial" panose="020B0604020202020204" pitchFamily="34" charset="0"/>
                        </a:rPr>
                        <a:t>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buNone/>
                      </a:pPr>
                      <a:r>
                        <a:rPr lang="en-US" altLang="en-SG" sz="1100" dirty="0">
                          <a:solidFill>
                            <a:schemeClr val="tx1"/>
                          </a:solidFill>
                          <a:latin typeface="Arial" panose="020B0604020202020204" pitchFamily="34" charset="0"/>
                          <a:cs typeface="Arial" panose="020B0604020202020204" pitchFamily="34" charset="0"/>
                        </a:rPr>
                        <a:t>output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buNone/>
                      </a:pPr>
                      <a:r>
                        <a:rPr lang="en-US" altLang="en-US" sz="1100" dirty="0">
                          <a:solidFill>
                            <a:schemeClr val="tx1"/>
                          </a:solidFill>
                          <a:latin typeface="Arial" panose="020B0604020202020204" pitchFamily="34" charset="0"/>
                          <a:cs typeface="Arial" panose="020B0604020202020204" pitchFamily="34" charset="0"/>
                          <a:sym typeface="+mn-ea"/>
                        </a:rPr>
                        <a:t>Signal inform when to shift right 1 bit or 2 bits</a:t>
                      </a:r>
                      <a:endParaRPr lang="en-US" altLang="en-US" sz="110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6"/>
                  </a:ext>
                </a:extLst>
              </a:tr>
              <a:tr h="426720">
                <a:tc>
                  <a:txBody>
                    <a:bodyPr/>
                    <a:lstStyle/>
                    <a:p>
                      <a:r>
                        <a:rPr lang="en-US" sz="1100" dirty="0" err="1">
                          <a:solidFill>
                            <a:schemeClr val="tx1"/>
                          </a:solidFill>
                          <a:latin typeface="Arial" panose="020B0604020202020204" pitchFamily="34" charset="0"/>
                          <a:cs typeface="Arial" panose="020B0604020202020204" pitchFamily="34" charset="0"/>
                        </a:rPr>
                        <a:t>rkey_sel</a:t>
                      </a:r>
                      <a:endParaRPr lang="en-SG" sz="1100" dirty="0">
                        <a:solidFill>
                          <a:schemeClr val="tx1"/>
                        </a:solidFill>
                        <a:latin typeface="Arial" panose="020B0604020202020204" pitchFamily="34" charset="0"/>
                        <a:cs typeface="Arial" panose="020B0604020202020204" pitchFamily="34" charset="0"/>
                      </a:endParaRPr>
                    </a:p>
                  </a:txBody>
                  <a:tcPr>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vi-VN" sz="1100" dirty="0">
                          <a:solidFill>
                            <a:schemeClr val="tx1"/>
                          </a:solidFill>
                          <a:latin typeface="Arial" panose="020B0604020202020204" pitchFamily="34" charset="0"/>
                          <a:cs typeface="Arial" panose="020B0604020202020204" pitchFamily="34" charset="0"/>
                        </a:rPr>
                        <a:t>1</a:t>
                      </a:r>
                      <a:endParaRPr lang="en-SG" sz="110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altLang="vi-VN" sz="1100" dirty="0">
                          <a:solidFill>
                            <a:schemeClr val="tx1"/>
                          </a:solidFill>
                          <a:latin typeface="Arial" panose="020B0604020202020204" pitchFamily="34" charset="0"/>
                          <a:cs typeface="Arial" panose="020B0604020202020204" pitchFamily="34" charset="0"/>
                        </a:rPr>
                        <a:t>out</a:t>
                      </a:r>
                      <a:r>
                        <a:rPr lang="vi-VN" sz="1100" dirty="0">
                          <a:solidFill>
                            <a:schemeClr val="tx1"/>
                          </a:solidFill>
                          <a:latin typeface="Arial" panose="020B0604020202020204" pitchFamily="34" charset="0"/>
                          <a:cs typeface="Arial" panose="020B0604020202020204" pitchFamily="34" charset="0"/>
                        </a:rPr>
                        <a:t>put</a:t>
                      </a:r>
                      <a:endParaRPr lang="en-SG" sz="110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altLang="en-US" sz="1100" dirty="0">
                          <a:solidFill>
                            <a:schemeClr val="tx1"/>
                          </a:solidFill>
                          <a:latin typeface="Arial" panose="020B0604020202020204" pitchFamily="34" charset="0"/>
                          <a:cs typeface="Arial" panose="020B0604020202020204" pitchFamily="34" charset="0"/>
                        </a:rPr>
                        <a:t>Signal inform when to use the value C0/D0 or the value Cn/Dn from register.</a:t>
                      </a:r>
                    </a:p>
                  </a:txBody>
                  <a:tcPr>
                    <a:lnL w="12700" cap="flat" cmpd="sng" algn="ctr">
                      <a:no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7"/>
                  </a:ext>
                </a:extLst>
              </a:tr>
              <a:tr h="280035">
                <a:tc>
                  <a:txBody>
                    <a:bodyPr/>
                    <a:lstStyle/>
                    <a:p>
                      <a:r>
                        <a:rPr lang="en-US" altLang="vi-VN" sz="1100" dirty="0">
                          <a:solidFill>
                            <a:schemeClr val="tx1"/>
                          </a:solidFill>
                          <a:latin typeface="Arial" panose="020B0604020202020204" pitchFamily="34" charset="0"/>
                          <a:cs typeface="Arial" panose="020B0604020202020204" pitchFamily="34" charset="0"/>
                        </a:rPr>
                        <a:t>key_process</a:t>
                      </a:r>
                    </a:p>
                  </a:txBody>
                  <a:tcPr>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altLang="en-SG" sz="1100" dirty="0">
                          <a:solidFill>
                            <a:schemeClr val="tx1"/>
                          </a:solidFill>
                          <a:latin typeface="Arial" panose="020B0604020202020204" pitchFamily="34" charset="0"/>
                          <a:cs typeface="Arial" panose="020B0604020202020204" pitchFamily="34" charset="0"/>
                        </a:rPr>
                        <a:t>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solidFill>
                            <a:schemeClr val="tx1"/>
                          </a:solidFill>
                          <a:latin typeface="Arial" panose="020B0604020202020204" pitchFamily="34" charset="0"/>
                          <a:cs typeface="Arial" panose="020B0604020202020204" pitchFamily="34" charset="0"/>
                        </a:rPr>
                        <a:t>output</a:t>
                      </a:r>
                      <a:endParaRPr lang="en-SG" sz="110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altLang="en-US" sz="1100" dirty="0">
                          <a:solidFill>
                            <a:schemeClr val="tx1"/>
                          </a:solidFill>
                          <a:latin typeface="Arial" panose="020B0604020202020204" pitchFamily="34" charset="0"/>
                          <a:cs typeface="Arial" panose="020B0604020202020204" pitchFamily="34" charset="0"/>
                        </a:rPr>
                        <a:t>Signal inform when to calculate new key round.</a:t>
                      </a:r>
                    </a:p>
                  </a:txBody>
                  <a:tcPr>
                    <a:lnL w="12700" cap="flat" cmpd="sng" algn="ctr">
                      <a:no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8"/>
                  </a:ext>
                </a:extLst>
              </a:tr>
              <a:tr h="261620">
                <a:tc>
                  <a:txBody>
                    <a:bodyPr/>
                    <a:lstStyle/>
                    <a:p>
                      <a:r>
                        <a:rPr lang="en-US" sz="1100" dirty="0" err="1">
                          <a:solidFill>
                            <a:schemeClr val="tx1"/>
                          </a:solidFill>
                          <a:latin typeface="Arial" panose="020B0604020202020204" pitchFamily="34" charset="0"/>
                          <a:cs typeface="Arial" panose="020B0604020202020204" pitchFamily="34" charset="0"/>
                        </a:rPr>
                        <a:t>rcounter</a:t>
                      </a:r>
                      <a:endParaRPr lang="en-SG" sz="1100" dirty="0">
                        <a:solidFill>
                          <a:schemeClr val="tx1"/>
                        </a:solidFill>
                        <a:latin typeface="Arial" panose="020B0604020202020204" pitchFamily="34" charset="0"/>
                        <a:cs typeface="Arial" panose="020B0604020202020204" pitchFamily="34" charset="0"/>
                      </a:endParaRPr>
                    </a:p>
                  </a:txBody>
                  <a:tcPr>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altLang="en-SG" sz="1100" dirty="0">
                          <a:solidFill>
                            <a:schemeClr val="tx1"/>
                          </a:solidFill>
                          <a:latin typeface="Arial" panose="020B0604020202020204" pitchFamily="34" charset="0"/>
                          <a:cs typeface="Arial" panose="020B0604020202020204" pitchFamily="34" charset="0"/>
                        </a:rPr>
                        <a:t>4</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solidFill>
                            <a:schemeClr val="tx1"/>
                          </a:solidFill>
                          <a:latin typeface="Arial" panose="020B0604020202020204" pitchFamily="34" charset="0"/>
                          <a:cs typeface="Arial" panose="020B0604020202020204" pitchFamily="34" charset="0"/>
                        </a:rPr>
                        <a:t>output</a:t>
                      </a:r>
                      <a:endParaRPr lang="en-SG" sz="110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altLang="en-US" sz="1100" dirty="0">
                          <a:solidFill>
                            <a:schemeClr val="tx1"/>
                          </a:solidFill>
                          <a:latin typeface="Arial" panose="020B0604020202020204" pitchFamily="34" charset="0"/>
                          <a:cs typeface="Arial" panose="020B0604020202020204" pitchFamily="34" charset="0"/>
                        </a:rPr>
                        <a:t>Counter 4 bit</a:t>
                      </a:r>
                    </a:p>
                  </a:txBody>
                  <a:tcPr>
                    <a:lnL w="12700" cap="flat" cmpd="sng" algn="ctr">
                      <a:no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9"/>
                  </a:ext>
                </a:extLst>
              </a:tr>
              <a:tr h="261620">
                <a:tc>
                  <a:txBody>
                    <a:bodyPr/>
                    <a:lstStyle/>
                    <a:p>
                      <a:pPr>
                        <a:buNone/>
                      </a:pPr>
                      <a:r>
                        <a:rPr lang="en-US" altLang="en-SG" sz="1100" dirty="0">
                          <a:solidFill>
                            <a:schemeClr val="tx1"/>
                          </a:solidFill>
                          <a:latin typeface="Arial" panose="020B0604020202020204" pitchFamily="34" charset="0"/>
                          <a:cs typeface="Arial" panose="020B0604020202020204" pitchFamily="34" charset="0"/>
                        </a:rPr>
                        <a:t>encipher_process</a:t>
                      </a:r>
                    </a:p>
                  </a:txBody>
                  <a:tcPr>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buNone/>
                      </a:pPr>
                      <a:r>
                        <a:rPr lang="en-US" altLang="en-SG" sz="1100" dirty="0">
                          <a:solidFill>
                            <a:schemeClr val="tx1"/>
                          </a:solidFill>
                          <a:latin typeface="Arial" panose="020B0604020202020204" pitchFamily="34" charset="0"/>
                          <a:cs typeface="Arial" panose="020B0604020202020204" pitchFamily="34" charset="0"/>
                        </a:rPr>
                        <a:t>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buNone/>
                      </a:pPr>
                      <a:r>
                        <a:rPr lang="en-US" altLang="en-SG" sz="1100" dirty="0">
                          <a:solidFill>
                            <a:schemeClr val="tx1"/>
                          </a:solidFill>
                          <a:latin typeface="Arial" panose="020B0604020202020204" pitchFamily="34" charset="0"/>
                          <a:cs typeface="Arial" panose="020B0604020202020204" pitchFamily="34" charset="0"/>
                        </a:rPr>
                        <a:t>output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indent="0">
                        <a:lnSpc>
                          <a:spcPct val="107000"/>
                        </a:lnSpc>
                        <a:spcBef>
                          <a:spcPct val="0"/>
                        </a:spcBef>
                        <a:spcAft>
                          <a:spcPts val="800"/>
                        </a:spcAft>
                      </a:pPr>
                      <a:r>
                        <a:rPr lang="en-US" sz="1100" b="0">
                          <a:latin typeface="Arial" panose="020B0604020202020204" pitchFamily="34" charset="0"/>
                          <a:ea typeface="Times New Roman" panose="02020603050405020304"/>
                          <a:cs typeface="Arial" panose="020B0604020202020204" pitchFamily="34" charset="0"/>
                        </a:rPr>
                        <a:t>Signal inform when to calculate the next encryption round</a:t>
                      </a:r>
                      <a:r>
                        <a:rPr lang="en-US" sz="1100" b="1">
                          <a:latin typeface="Times New Roman" panose="02020603050405020304"/>
                          <a:ea typeface="Times New Roman" panose="02020603050405020304"/>
                        </a:rPr>
                        <a:t> </a:t>
                      </a:r>
                    </a:p>
                  </a:txBody>
                  <a:tcPr marL="68580" marR="68580" marT="0" marB="0">
                    <a:lnL w="12700" cap="flat" cmpd="sng" algn="ctr">
                      <a:no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10"/>
                  </a:ext>
                </a:extLst>
              </a:tr>
              <a:tr h="260985">
                <a:tc>
                  <a:txBody>
                    <a:bodyPr/>
                    <a:lstStyle/>
                    <a:p>
                      <a:pPr>
                        <a:buNone/>
                      </a:pPr>
                      <a:r>
                        <a:rPr lang="en-US" altLang="en-SG" sz="1100" dirty="0">
                          <a:solidFill>
                            <a:schemeClr val="tx1"/>
                          </a:solidFill>
                          <a:latin typeface="Arial" panose="020B0604020202020204" pitchFamily="34" charset="0"/>
                          <a:cs typeface="Arial" panose="020B0604020202020204" pitchFamily="34" charset="0"/>
                        </a:rPr>
                        <a:t>decipher_process</a:t>
                      </a:r>
                    </a:p>
                  </a:txBody>
                  <a:tcPr>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buNone/>
                      </a:pPr>
                      <a:r>
                        <a:rPr lang="en-US" altLang="en-SG" sz="1100" dirty="0">
                          <a:solidFill>
                            <a:schemeClr val="tx1"/>
                          </a:solidFill>
                          <a:latin typeface="Arial" panose="020B0604020202020204" pitchFamily="34" charset="0"/>
                          <a:cs typeface="Arial" panose="020B0604020202020204" pitchFamily="34" charset="0"/>
                        </a:rPr>
                        <a:t>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buNone/>
                      </a:pPr>
                      <a:r>
                        <a:rPr lang="en-US" altLang="en-SG" sz="1100" dirty="0">
                          <a:solidFill>
                            <a:schemeClr val="tx1"/>
                          </a:solidFill>
                          <a:latin typeface="Arial" panose="020B0604020202020204" pitchFamily="34" charset="0"/>
                          <a:cs typeface="Arial" panose="020B0604020202020204" pitchFamily="34" charset="0"/>
                        </a:rPr>
                        <a:t>output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indent="0">
                        <a:lnSpc>
                          <a:spcPct val="107000"/>
                        </a:lnSpc>
                        <a:spcBef>
                          <a:spcPct val="0"/>
                        </a:spcBef>
                        <a:spcAft>
                          <a:spcPts val="800"/>
                        </a:spcAft>
                        <a:buNone/>
                      </a:pPr>
                      <a:r>
                        <a:rPr lang="en-US" sz="1100">
                          <a:latin typeface="Arial" panose="020B0604020202020204" pitchFamily="34" charset="0"/>
                          <a:ea typeface="Times New Roman" panose="02020603050405020304"/>
                          <a:cs typeface="Arial" panose="020B0604020202020204" pitchFamily="34" charset="0"/>
                          <a:sym typeface="+mn-ea"/>
                        </a:rPr>
                        <a:t>Signal inform when to calculate the next decryption round</a:t>
                      </a:r>
                      <a:endParaRPr lang="en-US" sz="1100" b="1">
                        <a:latin typeface="Times New Roman" panose="02020603050405020304"/>
                        <a:ea typeface="Times New Roman" panose="02020603050405020304"/>
                      </a:endParaRPr>
                    </a:p>
                  </a:txBody>
                  <a:tcPr marL="68580" marR="68580" marT="0" marB="0">
                    <a:lnL w="12700" cap="flat" cmpd="sng" algn="ctr">
                      <a:no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11"/>
                  </a:ext>
                </a:extLst>
              </a:tr>
              <a:tr h="426720">
                <a:tc>
                  <a:txBody>
                    <a:bodyPr/>
                    <a:lstStyle/>
                    <a:p>
                      <a:pPr>
                        <a:buNone/>
                      </a:pPr>
                      <a:r>
                        <a:rPr lang="en-US" altLang="en-SG" sz="1100" dirty="0">
                          <a:solidFill>
                            <a:schemeClr val="tx1"/>
                          </a:solidFill>
                          <a:latin typeface="Arial" panose="020B0604020202020204" pitchFamily="34" charset="0"/>
                          <a:cs typeface="Arial" panose="020B0604020202020204" pitchFamily="34" charset="0"/>
                        </a:rPr>
                        <a:t>desc_ready</a:t>
                      </a:r>
                    </a:p>
                  </a:txBody>
                  <a:tcPr>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buNone/>
                      </a:pPr>
                      <a:r>
                        <a:rPr lang="en-US" altLang="en-SG" sz="1100" dirty="0">
                          <a:solidFill>
                            <a:schemeClr val="tx1"/>
                          </a:solidFill>
                          <a:latin typeface="Arial" panose="020B0604020202020204" pitchFamily="34" charset="0"/>
                          <a:cs typeface="Arial" panose="020B0604020202020204" pitchFamily="34" charset="0"/>
                        </a:rPr>
                        <a:t>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buNone/>
                      </a:pPr>
                      <a:r>
                        <a:rPr lang="en-US" altLang="en-SG" sz="1100" dirty="0">
                          <a:solidFill>
                            <a:schemeClr val="tx1"/>
                          </a:solidFill>
                          <a:latin typeface="Arial" panose="020B0604020202020204" pitchFamily="34" charset="0"/>
                          <a:cs typeface="Arial" panose="020B0604020202020204" pitchFamily="34" charset="0"/>
                        </a:rPr>
                        <a:t>output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buNone/>
                      </a:pPr>
                      <a:r>
                        <a:rPr lang="en-US" altLang="en-US" sz="1100" dirty="0">
                          <a:solidFill>
                            <a:schemeClr val="tx1"/>
                          </a:solidFill>
                          <a:latin typeface="Arial" panose="020B0604020202020204" pitchFamily="34" charset="0"/>
                          <a:cs typeface="Arial" panose="020B0604020202020204" pitchFamily="34" charset="0"/>
                        </a:rPr>
                        <a:t>Signal inform the cipher core is free or has finished a encryption/ decryption process</a:t>
                      </a:r>
                    </a:p>
                  </a:txBody>
                  <a:tcPr>
                    <a:lnL w="12700" cap="flat" cmpd="sng" algn="ctr">
                      <a:no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12"/>
                  </a:ext>
                </a:extLst>
              </a:tr>
            </a:tbl>
          </a:graphicData>
        </a:graphic>
      </p:graphicFrame>
      <p:pic>
        <p:nvPicPr>
          <p:cNvPr id="2" name="Picture 1"/>
          <p:cNvPicPr>
            <a:picLocks noChangeAspect="1"/>
          </p:cNvPicPr>
          <p:nvPr/>
        </p:nvPicPr>
        <p:blipFill>
          <a:blip r:embed="rId3"/>
          <a:stretch>
            <a:fillRect/>
          </a:stretch>
        </p:blipFill>
        <p:spPr>
          <a:xfrm>
            <a:off x="3928745" y="158750"/>
            <a:ext cx="4845050" cy="253301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5351145" y="5920451"/>
            <a:ext cx="1489710" cy="368300"/>
          </a:xfrm>
          <a:prstGeom prst="rect">
            <a:avLst/>
          </a:prstGeom>
          <a:noFill/>
        </p:spPr>
        <p:txBody>
          <a:bodyPr wrap="square" rtlCol="0">
            <a:spAutoFit/>
          </a:bodyPr>
          <a:lstStyle/>
          <a:p>
            <a:r>
              <a:rPr lang="vi-VN" altLang="en-US" dirty="0"/>
              <a:t>Waveform</a:t>
            </a:r>
          </a:p>
        </p:txBody>
      </p:sp>
      <p:pic>
        <p:nvPicPr>
          <p:cNvPr id="4" name="Picture 3" descr="A blue and white drawing&#10;&#10;AI-generated content may be incorrect.">
            <a:extLst>
              <a:ext uri="{FF2B5EF4-FFF2-40B4-BE49-F238E27FC236}">
                <a16:creationId xmlns:a16="http://schemas.microsoft.com/office/drawing/2014/main" id="{0ABF77D4-0627-17E3-176F-117DDEF1CDB9}"/>
              </a:ext>
            </a:extLst>
          </p:cNvPr>
          <p:cNvPicPr>
            <a:picLocks noChangeAspect="1"/>
          </p:cNvPicPr>
          <p:nvPr/>
        </p:nvPicPr>
        <p:blipFill>
          <a:blip r:embed="rId2">
            <a:extLst>
              <a:ext uri="{28A0092B-C50C-407E-A947-70E740481C1C}">
                <a14:useLocalDpi xmlns:a14="http://schemas.microsoft.com/office/drawing/2010/main" val="0"/>
              </a:ext>
            </a:extLst>
          </a:blip>
          <a:srcRect l="1615" t="4217" r="6677" b="3376"/>
          <a:stretch/>
        </p:blipFill>
        <p:spPr>
          <a:xfrm>
            <a:off x="773960" y="569249"/>
            <a:ext cx="10644080" cy="5454264"/>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p:cNvSpPr>
            <a:spLocks noGrp="1" noRot="1" noChangeAspect="1" noMove="1" noResize="1" noEditPoints="1" noAdjustHandles="1" noChangeArrowheads="1" noChangeShapeType="1" noTextEdit="1"/>
          </p:cNvSpPr>
          <p:nvPr/>
        </p:nvSpPr>
        <p:spPr>
          <a:xfrm>
            <a:off x="0" y="0"/>
            <a:ext cx="12192000" cy="6858000"/>
          </a:xfrm>
          <a:prstGeom prst="rect">
            <a:avLst/>
          </a:prstGeom>
          <a:solidFill>
            <a:srgbClr val="FFFFFF"/>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Neon laser lights aligned to form a triangle"/>
          <p:cNvPicPr>
            <a:picLocks noChangeAspect="1"/>
          </p:cNvPicPr>
          <p:nvPr/>
        </p:nvPicPr>
        <p:blipFill>
          <a:blip r:embed="rId2"/>
          <a:srcRect t="8915" b="1085"/>
          <a:stretch>
            <a:fillRect/>
          </a:stretch>
        </p:blipFill>
        <p:spPr>
          <a:xfrm>
            <a:off x="20" y="10"/>
            <a:ext cx="12191980" cy="6857989"/>
          </a:xfrm>
          <a:prstGeom prst="rect">
            <a:avLst/>
          </a:prstGeom>
        </p:spPr>
      </p:pic>
      <p:sp>
        <p:nvSpPr>
          <p:cNvPr id="11" name="Rectangle 10"/>
          <p:cNvSpPr>
            <a:spLocks noGrp="1" noRot="1" noChangeAspect="1" noMove="1" noResize="1" noEditPoints="1" noAdjustHandles="1" noChangeArrowheads="1" noChangeShapeType="1" noTextEdit="1"/>
          </p:cNvSpPr>
          <p:nvPr/>
        </p:nvSpPr>
        <p:spPr>
          <a:xfrm>
            <a:off x="0" y="1538123"/>
            <a:ext cx="12191999" cy="5320052"/>
          </a:xfrm>
          <a:prstGeom prst="rect">
            <a:avLst/>
          </a:prstGeom>
          <a:gradFill flip="none" rotWithShape="1">
            <a:gsLst>
              <a:gs pos="0">
                <a:srgbClr val="000000">
                  <a:alpha val="0"/>
                </a:srgbClr>
              </a:gs>
              <a:gs pos="47000">
                <a:srgbClr val="000000">
                  <a:alpha val="41000"/>
                </a:srgbClr>
              </a:gs>
              <a:gs pos="81000">
                <a:srgbClr val="000000">
                  <a:alpha val="56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2414414" y="5363654"/>
            <a:ext cx="8039818" cy="486548"/>
          </a:xfrm>
          <a:solidFill>
            <a:schemeClr val="bg1">
              <a:lumMod val="50000"/>
            </a:schemeClr>
          </a:solidFill>
          <a:ln>
            <a:solidFill>
              <a:schemeClr val="tx1"/>
            </a:solidFill>
          </a:ln>
        </p:spPr>
        <p:style>
          <a:lnRef idx="1">
            <a:schemeClr val="accent4"/>
          </a:lnRef>
          <a:fillRef idx="2">
            <a:schemeClr val="accent4"/>
          </a:fillRef>
          <a:effectRef idx="1">
            <a:schemeClr val="accent4"/>
          </a:effectRef>
          <a:fontRef idx="minor">
            <a:schemeClr val="dk1"/>
          </a:fontRef>
        </p:style>
        <p:txBody>
          <a:bodyPr>
            <a:normAutofit fontScale="90000"/>
          </a:bodyPr>
          <a:lstStyle/>
          <a:p>
            <a:r>
              <a:rPr lang="en-US" altLang="vi-VN" dirty="0">
                <a:solidFill>
                  <a:srgbClr val="FFFFFF"/>
                </a:solidFill>
              </a:rPr>
              <a:t>II</a:t>
            </a:r>
            <a:r>
              <a:rPr lang="vi-VN" altLang="en-US" dirty="0">
                <a:solidFill>
                  <a:srgbClr val="FFFFFF"/>
                </a:solidFill>
              </a:rPr>
              <a:t>. </a:t>
            </a:r>
            <a:r>
              <a:rPr lang="en-US" altLang="vi-VN" dirty="0">
                <a:solidFill>
                  <a:srgbClr val="FFFFFF"/>
                </a:solidFill>
              </a:rPr>
              <a:t>LOW</a:t>
            </a:r>
            <a:r>
              <a:rPr lang="vi-VN" altLang="en-US" dirty="0">
                <a:solidFill>
                  <a:srgbClr val="FFFFFF"/>
                </a:solidFill>
              </a:rPr>
              <a:t> level Block</a:t>
            </a:r>
            <a:r>
              <a:rPr lang="en-US" dirty="0">
                <a:solidFill>
                  <a:srgbClr val="FFFFFF"/>
                </a:solidFill>
              </a:rPr>
              <a:t> </a:t>
            </a:r>
            <a:endParaRPr lang="en-SG" dirty="0">
              <a:solidFill>
                <a:srgbClr val="FFFFFF"/>
              </a:solidFill>
            </a:endParaRPr>
          </a:p>
        </p:txBody>
      </p:sp>
      <p:grpSp>
        <p:nvGrpSpPr>
          <p:cNvPr id="13" name="Group 12"/>
          <p:cNvGrpSpPr>
            <a:grpSpLocks noGrp="1" noUngrp="1" noRot="1" noChangeAspect="1" noMove="1" noResize="1"/>
          </p:cNvGrpSpPr>
          <p:nvPr/>
        </p:nvGrpSpPr>
        <p:grpSpPr>
          <a:xfrm>
            <a:off x="5662258" y="4739509"/>
            <a:ext cx="867485" cy="115439"/>
            <a:chOff x="8910933" y="1861308"/>
            <a:chExt cx="867485" cy="115439"/>
          </a:xfrm>
        </p:grpSpPr>
        <p:sp>
          <p:nvSpPr>
            <p:cNvPr id="14" name="Rectangle 13"/>
            <p:cNvSpPr/>
            <p:nvPr/>
          </p:nvSpPr>
          <p:spPr>
            <a:xfrm rot="18964825" flipH="1">
              <a:off x="9286956" y="1861308"/>
              <a:ext cx="115439" cy="115439"/>
            </a:xfrm>
            <a:prstGeom prst="rect">
              <a:avLst/>
            </a:prstGeom>
            <a:noFill/>
            <a:ln w="158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ffectLst>
                  <a:outerShdw blurRad="38100" dist="38100" dir="2700000" algn="tl">
                    <a:srgbClr val="000000">
                      <a:alpha val="43137"/>
                    </a:srgbClr>
                  </a:outerShdw>
                </a:effectLst>
              </a:endParaRPr>
            </a:p>
          </p:txBody>
        </p:sp>
        <p:cxnSp>
          <p:nvCxnSpPr>
            <p:cNvPr id="15" name="Straight Connector 14"/>
            <p:cNvCxnSpPr/>
            <p:nvPr/>
          </p:nvCxnSpPr>
          <p:spPr>
            <a:xfrm>
              <a:off x="9426289" y="1919027"/>
              <a:ext cx="352129" cy="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8910933" y="1919027"/>
              <a:ext cx="352129" cy="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1376516" y="619432"/>
            <a:ext cx="3421380" cy="368300"/>
          </a:xfrm>
          <a:prstGeom prst="rect">
            <a:avLst/>
          </a:prstGeom>
          <a:noFill/>
        </p:spPr>
        <p:txBody>
          <a:bodyPr wrap="none" rtlCol="0">
            <a:spAutoFit/>
          </a:bodyPr>
          <a:lstStyle/>
          <a:p>
            <a:r>
              <a:rPr lang="en-US" altLang="vi-VN" dirty="0">
                <a:solidFill>
                  <a:srgbClr val="C00000"/>
                </a:solidFill>
                <a:latin typeface="Arial" panose="020B0604020202020204" pitchFamily="34" charset="0"/>
                <a:cs typeface="Arial" panose="020B0604020202020204" pitchFamily="34" charset="0"/>
              </a:rPr>
              <a:t>1</a:t>
            </a:r>
            <a:r>
              <a:rPr lang="vi-VN" dirty="0">
                <a:solidFill>
                  <a:srgbClr val="C00000"/>
                </a:solidFill>
                <a:latin typeface="Arial" panose="020B0604020202020204" pitchFamily="34" charset="0"/>
                <a:cs typeface="Arial" panose="020B0604020202020204" pitchFamily="34" charset="0"/>
              </a:rPr>
              <a:t>. </a:t>
            </a:r>
            <a:r>
              <a:rPr lang="en-US" altLang="vi-VN" dirty="0">
                <a:solidFill>
                  <a:srgbClr val="C00000"/>
                </a:solidFill>
                <a:latin typeface="Arial" panose="020B0604020202020204" pitchFamily="34" charset="0"/>
                <a:cs typeface="Arial" panose="020B0604020202020204" pitchFamily="34" charset="0"/>
              </a:rPr>
              <a:t>PC1 (Permutation Choice 1)</a:t>
            </a:r>
            <a:r>
              <a:rPr lang="en-US" dirty="0">
                <a:solidFill>
                  <a:srgbClr val="C00000"/>
                </a:solidFill>
                <a:latin typeface="Arial" panose="020B0604020202020204" pitchFamily="34" charset="0"/>
                <a:cs typeface="Arial" panose="020B0604020202020204" pitchFamily="34" charset="0"/>
              </a:rPr>
              <a:t>: </a:t>
            </a:r>
            <a:endParaRPr lang="en-SG" dirty="0">
              <a:solidFill>
                <a:srgbClr val="C00000"/>
              </a:solidFill>
              <a:latin typeface="Arial" panose="020B0604020202020204" pitchFamily="34" charset="0"/>
              <a:cs typeface="Arial" panose="020B0604020202020204" pitchFamily="34" charset="0"/>
            </a:endParaRPr>
          </a:p>
        </p:txBody>
      </p:sp>
      <p:pic>
        <p:nvPicPr>
          <p:cNvPr id="1720241255" name="Picture 1" descr="A diagram of a computer component&#10;&#10;AI-generated content may be incorrect."/>
          <p:cNvPicPr>
            <a:picLocks noChangeAspect="1"/>
          </p:cNvPicPr>
          <p:nvPr/>
        </p:nvPicPr>
        <p:blipFill>
          <a:blip r:embed="rId3"/>
          <a:stretch>
            <a:fillRect/>
          </a:stretch>
        </p:blipFill>
        <p:spPr>
          <a:xfrm>
            <a:off x="3887470" y="922020"/>
            <a:ext cx="3791585" cy="1765300"/>
          </a:xfrm>
          <a:prstGeom prst="rect">
            <a:avLst/>
          </a:prstGeom>
        </p:spPr>
      </p:pic>
      <p:pic>
        <p:nvPicPr>
          <p:cNvPr id="2" name="Picture 1"/>
          <p:cNvPicPr>
            <a:picLocks noChangeAspect="1"/>
          </p:cNvPicPr>
          <p:nvPr/>
        </p:nvPicPr>
        <p:blipFill>
          <a:blip r:embed="rId4"/>
          <a:stretch>
            <a:fillRect/>
          </a:stretch>
        </p:blipFill>
        <p:spPr>
          <a:xfrm>
            <a:off x="2604135" y="2828290"/>
            <a:ext cx="6867525" cy="542925"/>
          </a:xfrm>
          <a:prstGeom prst="rect">
            <a:avLst/>
          </a:prstGeom>
        </p:spPr>
      </p:pic>
      <p:graphicFrame>
        <p:nvGraphicFramePr>
          <p:cNvPr id="9" name="Table 8"/>
          <p:cNvGraphicFramePr>
            <a:graphicFrameLocks noGrp="1"/>
          </p:cNvGraphicFramePr>
          <p:nvPr>
            <p:custDataLst>
              <p:tags r:id="rId1"/>
            </p:custDataLst>
          </p:nvPr>
        </p:nvGraphicFramePr>
        <p:xfrm>
          <a:off x="2351405" y="3750310"/>
          <a:ext cx="7489825" cy="1228725"/>
        </p:xfrm>
        <a:graphic>
          <a:graphicData uri="http://schemas.openxmlformats.org/drawingml/2006/table">
            <a:tbl>
              <a:tblPr firstRow="1" bandRow="1">
                <a:tableStyleId>{073A0DAA-6AF3-43AB-8588-CEC1D06C72B9}</a:tableStyleId>
              </a:tblPr>
              <a:tblGrid>
                <a:gridCol w="1524635">
                  <a:extLst>
                    <a:ext uri="{9D8B030D-6E8A-4147-A177-3AD203B41FA5}">
                      <a16:colId xmlns:a16="http://schemas.microsoft.com/office/drawing/2014/main" val="20000"/>
                    </a:ext>
                  </a:extLst>
                </a:gridCol>
                <a:gridCol w="588645">
                  <a:extLst>
                    <a:ext uri="{9D8B030D-6E8A-4147-A177-3AD203B41FA5}">
                      <a16:colId xmlns:a16="http://schemas.microsoft.com/office/drawing/2014/main" val="20001"/>
                    </a:ext>
                  </a:extLst>
                </a:gridCol>
                <a:gridCol w="1026795">
                  <a:extLst>
                    <a:ext uri="{9D8B030D-6E8A-4147-A177-3AD203B41FA5}">
                      <a16:colId xmlns:a16="http://schemas.microsoft.com/office/drawing/2014/main" val="20002"/>
                    </a:ext>
                  </a:extLst>
                </a:gridCol>
                <a:gridCol w="4349750">
                  <a:extLst>
                    <a:ext uri="{9D8B030D-6E8A-4147-A177-3AD203B41FA5}">
                      <a16:colId xmlns:a16="http://schemas.microsoft.com/office/drawing/2014/main" val="20003"/>
                    </a:ext>
                  </a:extLst>
                </a:gridCol>
              </a:tblGrid>
              <a:tr h="285750">
                <a:tc>
                  <a:txBody>
                    <a:bodyPr/>
                    <a:lstStyle/>
                    <a:p>
                      <a:r>
                        <a:rPr lang="vi-VN" sz="1100" dirty="0">
                          <a:solidFill>
                            <a:schemeClr val="tx1"/>
                          </a:solidFill>
                          <a:latin typeface="Arial" panose="020B0604020202020204" pitchFamily="34" charset="0"/>
                          <a:cs typeface="Arial" panose="020B0604020202020204" pitchFamily="34" charset="0"/>
                        </a:rPr>
                        <a:t>Port</a:t>
                      </a:r>
                      <a:endParaRPr lang="en-SG" sz="1100" dirty="0">
                        <a:solidFill>
                          <a:schemeClr val="tx1"/>
                        </a:solidFill>
                        <a:latin typeface="Arial" panose="020B0604020202020204" pitchFamily="34" charset="0"/>
                        <a:cs typeface="Arial" panose="020B0604020202020204" pitchFamily="34" charset="0"/>
                      </a:endParaRPr>
                    </a:p>
                  </a:txBody>
                  <a:tcPr>
                    <a:lnR w="12700" cap="flat" cmpd="sng" algn="ctr">
                      <a:no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solidFill>
                  </a:tcPr>
                </a:tc>
                <a:tc>
                  <a:txBody>
                    <a:bodyPr/>
                    <a:lstStyle/>
                    <a:p>
                      <a:r>
                        <a:rPr lang="vi-VN" sz="1100" dirty="0">
                          <a:solidFill>
                            <a:schemeClr val="tx1"/>
                          </a:solidFill>
                          <a:latin typeface="Arial" panose="020B0604020202020204" pitchFamily="34" charset="0"/>
                          <a:cs typeface="Arial" panose="020B0604020202020204" pitchFamily="34" charset="0"/>
                        </a:rPr>
                        <a:t>Size</a:t>
                      </a:r>
                      <a:endParaRPr lang="en-SG" sz="110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solidFill>
                  </a:tcPr>
                </a:tc>
                <a:tc>
                  <a:txBody>
                    <a:bodyPr/>
                    <a:lstStyle/>
                    <a:p>
                      <a:r>
                        <a:rPr lang="vi-VN" sz="1100" dirty="0">
                          <a:solidFill>
                            <a:schemeClr val="tx1"/>
                          </a:solidFill>
                          <a:latin typeface="Arial" panose="020B0604020202020204" pitchFamily="34" charset="0"/>
                          <a:cs typeface="Arial" panose="020B0604020202020204" pitchFamily="34" charset="0"/>
                        </a:rPr>
                        <a:t>Direction</a:t>
                      </a:r>
                      <a:endParaRPr lang="en-SG" sz="110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solidFill>
                  </a:tcPr>
                </a:tc>
                <a:tc>
                  <a:txBody>
                    <a:bodyPr/>
                    <a:lstStyle/>
                    <a:p>
                      <a:r>
                        <a:rPr lang="vi-VN" sz="1100" dirty="0">
                          <a:solidFill>
                            <a:schemeClr val="tx1"/>
                          </a:solidFill>
                          <a:latin typeface="Arial" panose="020B0604020202020204" pitchFamily="34" charset="0"/>
                          <a:cs typeface="Arial" panose="020B0604020202020204" pitchFamily="34" charset="0"/>
                        </a:rPr>
                        <a:t>Description</a:t>
                      </a:r>
                      <a:endParaRPr lang="en-SG" sz="110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313690">
                <a:tc>
                  <a:txBody>
                    <a:bodyPr/>
                    <a:lstStyle/>
                    <a:p>
                      <a:r>
                        <a:rPr lang="en-US" altLang="en-SG" sz="1100" dirty="0">
                          <a:solidFill>
                            <a:schemeClr val="tx1"/>
                          </a:solidFill>
                          <a:latin typeface="Arial" panose="020B0604020202020204" pitchFamily="34" charset="0"/>
                          <a:cs typeface="Arial" panose="020B0604020202020204" pitchFamily="34" charset="0"/>
                        </a:rPr>
                        <a:t>des_key_in</a:t>
                      </a:r>
                    </a:p>
                  </a:txBody>
                  <a:tcPr>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altLang="en-SG" sz="1100" dirty="0">
                          <a:solidFill>
                            <a:schemeClr val="tx1"/>
                          </a:solidFill>
                          <a:latin typeface="Arial" panose="020B0604020202020204" pitchFamily="34" charset="0"/>
                          <a:cs typeface="Arial" panose="020B0604020202020204" pitchFamily="34" charset="0"/>
                        </a:rPr>
                        <a:t>64</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vi-VN" sz="1100" dirty="0">
                          <a:solidFill>
                            <a:schemeClr val="tx1"/>
                          </a:solidFill>
                          <a:latin typeface="Arial" panose="020B0604020202020204" pitchFamily="34" charset="0"/>
                          <a:cs typeface="Arial" panose="020B0604020202020204" pitchFamily="34" charset="0"/>
                        </a:rPr>
                        <a:t>input</a:t>
                      </a:r>
                      <a:endParaRPr lang="en-SG" sz="110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altLang="en-US" sz="1100" dirty="0">
                          <a:solidFill>
                            <a:schemeClr val="tx1"/>
                          </a:solidFill>
                          <a:latin typeface="Arial" panose="020B0604020202020204" pitchFamily="34" charset="0"/>
                          <a:cs typeface="Arial" panose="020B0604020202020204" pitchFamily="34" charset="0"/>
                        </a:rPr>
                        <a:t>Key using for encryption</a:t>
                      </a:r>
                    </a:p>
                  </a:txBody>
                  <a:tcPr>
                    <a:lnL w="12700" cap="flat" cmpd="sng" algn="ctr">
                      <a:no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315595">
                <a:tc>
                  <a:txBody>
                    <a:bodyPr/>
                    <a:lstStyle/>
                    <a:p>
                      <a:r>
                        <a:rPr lang="en-US" altLang="en-SG" sz="1100" dirty="0">
                          <a:solidFill>
                            <a:schemeClr val="tx1"/>
                          </a:solidFill>
                          <a:latin typeface="Arial" panose="020B0604020202020204" pitchFamily="34" charset="0"/>
                          <a:cs typeface="Arial" panose="020B0604020202020204" pitchFamily="34" charset="0"/>
                        </a:rPr>
                        <a:t>c0</a:t>
                      </a:r>
                    </a:p>
                  </a:txBody>
                  <a:tcPr>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altLang="en-SG" sz="1100" dirty="0">
                          <a:solidFill>
                            <a:schemeClr val="tx1"/>
                          </a:solidFill>
                          <a:latin typeface="Arial" panose="020B0604020202020204" pitchFamily="34" charset="0"/>
                          <a:cs typeface="Arial" panose="020B0604020202020204" pitchFamily="34" charset="0"/>
                        </a:rPr>
                        <a:t>28</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altLang="en-SG" sz="1100" dirty="0">
                          <a:solidFill>
                            <a:schemeClr val="tx1"/>
                          </a:solidFill>
                          <a:latin typeface="Arial" panose="020B0604020202020204" pitchFamily="34" charset="0"/>
                          <a:cs typeface="Arial" panose="020B0604020202020204" pitchFamily="34" charset="0"/>
                        </a:rPr>
                        <a:t>output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altLang="en-US" sz="1100" dirty="0">
                          <a:solidFill>
                            <a:schemeClr val="tx1"/>
                          </a:solidFill>
                          <a:latin typeface="Arial" panose="020B0604020202020204" pitchFamily="34" charset="0"/>
                          <a:cs typeface="Arial" panose="020B0604020202020204" pitchFamily="34" charset="0"/>
                        </a:rPr>
                        <a:t>Bit sequence form 1st to 28th after des_key_in[63:0] permutation.</a:t>
                      </a:r>
                    </a:p>
                  </a:txBody>
                  <a:tcPr>
                    <a:lnL w="12700" cap="flat" cmpd="sng" algn="ctr">
                      <a:no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313690">
                <a:tc>
                  <a:txBody>
                    <a:bodyPr/>
                    <a:lstStyle/>
                    <a:p>
                      <a:r>
                        <a:rPr lang="en-US" sz="1100" dirty="0">
                          <a:solidFill>
                            <a:schemeClr val="tx1"/>
                          </a:solidFill>
                          <a:latin typeface="Arial" panose="020B0604020202020204" pitchFamily="34" charset="0"/>
                          <a:cs typeface="Arial" panose="020B0604020202020204" pitchFamily="34" charset="0"/>
                        </a:rPr>
                        <a:t>d0</a:t>
                      </a:r>
                    </a:p>
                  </a:txBody>
                  <a:tcPr>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altLang="en-SG" sz="1100" dirty="0">
                          <a:solidFill>
                            <a:schemeClr val="tx1"/>
                          </a:solidFill>
                          <a:latin typeface="Arial" panose="020B0604020202020204" pitchFamily="34" charset="0"/>
                          <a:cs typeface="Arial" panose="020B0604020202020204" pitchFamily="34" charset="0"/>
                        </a:rPr>
                        <a:t>28</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altLang="en-SG" sz="1100" dirty="0">
                          <a:solidFill>
                            <a:schemeClr val="tx1"/>
                          </a:solidFill>
                          <a:latin typeface="Arial" panose="020B0604020202020204" pitchFamily="34" charset="0"/>
                          <a:cs typeface="Arial" panose="020B0604020202020204" pitchFamily="34" charset="0"/>
                        </a:rPr>
                        <a:t>output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altLang="en-US" sz="1100" dirty="0">
                          <a:solidFill>
                            <a:schemeClr val="tx1"/>
                          </a:solidFill>
                          <a:latin typeface="Arial" panose="020B0604020202020204" pitchFamily="34" charset="0"/>
                          <a:cs typeface="Arial" panose="020B0604020202020204" pitchFamily="34" charset="0"/>
                        </a:rPr>
                        <a:t>Bit sequence form 29th to 56th after des_key_in[63:0] permutation.</a:t>
                      </a:r>
                    </a:p>
                  </a:txBody>
                  <a:tcPr>
                    <a:lnL w="12700" cap="flat" cmpd="sng" algn="ctr">
                      <a:no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0923756" name="Picture 1" descr="A diagram of a circuit&#10;&#10;AI-generated content may be incorrect."/>
          <p:cNvPicPr>
            <a:picLocks noChangeAspect="1"/>
          </p:cNvPicPr>
          <p:nvPr/>
        </p:nvPicPr>
        <p:blipFill>
          <a:blip r:embed="rId2"/>
          <a:stretch>
            <a:fillRect/>
          </a:stretch>
        </p:blipFill>
        <p:spPr>
          <a:xfrm>
            <a:off x="389255" y="335915"/>
            <a:ext cx="11413490" cy="4231005"/>
          </a:xfrm>
          <a:prstGeom prst="rect">
            <a:avLst/>
          </a:prstGeom>
        </p:spPr>
      </p:pic>
      <p:sp>
        <p:nvSpPr>
          <p:cNvPr id="2" name="Text Box 1"/>
          <p:cNvSpPr txBox="1"/>
          <p:nvPr/>
        </p:nvSpPr>
        <p:spPr>
          <a:xfrm>
            <a:off x="5546090" y="4982210"/>
            <a:ext cx="1099820" cy="368300"/>
          </a:xfrm>
          <a:prstGeom prst="rect">
            <a:avLst/>
          </a:prstGeom>
          <a:noFill/>
        </p:spPr>
        <p:txBody>
          <a:bodyPr wrap="square" rtlCol="0">
            <a:spAutoFit/>
          </a:bodyPr>
          <a:lstStyle/>
          <a:p>
            <a:r>
              <a:rPr lang="en-US"/>
              <a:t>Design</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1376516" y="619432"/>
            <a:ext cx="3421380" cy="368300"/>
          </a:xfrm>
          <a:prstGeom prst="rect">
            <a:avLst/>
          </a:prstGeom>
          <a:noFill/>
        </p:spPr>
        <p:txBody>
          <a:bodyPr wrap="none" rtlCol="0">
            <a:spAutoFit/>
          </a:bodyPr>
          <a:lstStyle/>
          <a:p>
            <a:r>
              <a:rPr lang="en-US" altLang="vi-VN" dirty="0">
                <a:solidFill>
                  <a:srgbClr val="C00000"/>
                </a:solidFill>
                <a:latin typeface="Arial" panose="020B0604020202020204" pitchFamily="34" charset="0"/>
                <a:cs typeface="Arial" panose="020B0604020202020204" pitchFamily="34" charset="0"/>
              </a:rPr>
              <a:t>2</a:t>
            </a:r>
            <a:r>
              <a:rPr lang="vi-VN" dirty="0">
                <a:solidFill>
                  <a:srgbClr val="C00000"/>
                </a:solidFill>
                <a:latin typeface="Arial" panose="020B0604020202020204" pitchFamily="34" charset="0"/>
                <a:cs typeface="Arial" panose="020B0604020202020204" pitchFamily="34" charset="0"/>
              </a:rPr>
              <a:t>. </a:t>
            </a:r>
            <a:r>
              <a:rPr lang="en-US" altLang="vi-VN" dirty="0">
                <a:solidFill>
                  <a:srgbClr val="C00000"/>
                </a:solidFill>
                <a:latin typeface="Arial" panose="020B0604020202020204" pitchFamily="34" charset="0"/>
                <a:cs typeface="Arial" panose="020B0604020202020204" pitchFamily="34" charset="0"/>
              </a:rPr>
              <a:t>PC2 (Permutation Choice 2)</a:t>
            </a:r>
            <a:r>
              <a:rPr lang="en-US" dirty="0">
                <a:solidFill>
                  <a:srgbClr val="C00000"/>
                </a:solidFill>
                <a:latin typeface="Arial" panose="020B0604020202020204" pitchFamily="34" charset="0"/>
                <a:cs typeface="Arial" panose="020B0604020202020204" pitchFamily="34" charset="0"/>
              </a:rPr>
              <a:t>: </a:t>
            </a:r>
            <a:endParaRPr lang="en-SG" dirty="0">
              <a:solidFill>
                <a:srgbClr val="C00000"/>
              </a:solidFill>
              <a:latin typeface="Arial" panose="020B0604020202020204" pitchFamily="34" charset="0"/>
              <a:cs typeface="Arial" panose="020B0604020202020204" pitchFamily="34" charset="0"/>
            </a:endParaRPr>
          </a:p>
        </p:txBody>
      </p:sp>
      <p:graphicFrame>
        <p:nvGraphicFramePr>
          <p:cNvPr id="9" name="Table 8"/>
          <p:cNvGraphicFramePr>
            <a:graphicFrameLocks noGrp="1"/>
          </p:cNvGraphicFramePr>
          <p:nvPr>
            <p:custDataLst>
              <p:tags r:id="rId1"/>
            </p:custDataLst>
          </p:nvPr>
        </p:nvGraphicFramePr>
        <p:xfrm>
          <a:off x="2351405" y="3750310"/>
          <a:ext cx="7489825" cy="1228725"/>
        </p:xfrm>
        <a:graphic>
          <a:graphicData uri="http://schemas.openxmlformats.org/drawingml/2006/table">
            <a:tbl>
              <a:tblPr firstRow="1" bandRow="1">
                <a:tableStyleId>{073A0DAA-6AF3-43AB-8588-CEC1D06C72B9}</a:tableStyleId>
              </a:tblPr>
              <a:tblGrid>
                <a:gridCol w="1524635">
                  <a:extLst>
                    <a:ext uri="{9D8B030D-6E8A-4147-A177-3AD203B41FA5}">
                      <a16:colId xmlns:a16="http://schemas.microsoft.com/office/drawing/2014/main" val="20000"/>
                    </a:ext>
                  </a:extLst>
                </a:gridCol>
                <a:gridCol w="588645">
                  <a:extLst>
                    <a:ext uri="{9D8B030D-6E8A-4147-A177-3AD203B41FA5}">
                      <a16:colId xmlns:a16="http://schemas.microsoft.com/office/drawing/2014/main" val="20001"/>
                    </a:ext>
                  </a:extLst>
                </a:gridCol>
                <a:gridCol w="1026795">
                  <a:extLst>
                    <a:ext uri="{9D8B030D-6E8A-4147-A177-3AD203B41FA5}">
                      <a16:colId xmlns:a16="http://schemas.microsoft.com/office/drawing/2014/main" val="20002"/>
                    </a:ext>
                  </a:extLst>
                </a:gridCol>
                <a:gridCol w="4349750">
                  <a:extLst>
                    <a:ext uri="{9D8B030D-6E8A-4147-A177-3AD203B41FA5}">
                      <a16:colId xmlns:a16="http://schemas.microsoft.com/office/drawing/2014/main" val="20003"/>
                    </a:ext>
                  </a:extLst>
                </a:gridCol>
              </a:tblGrid>
              <a:tr h="285750">
                <a:tc>
                  <a:txBody>
                    <a:bodyPr/>
                    <a:lstStyle/>
                    <a:p>
                      <a:r>
                        <a:rPr lang="vi-VN" sz="1100" dirty="0">
                          <a:solidFill>
                            <a:schemeClr val="tx1"/>
                          </a:solidFill>
                          <a:latin typeface="Arial" panose="020B0604020202020204" pitchFamily="34" charset="0"/>
                          <a:cs typeface="Arial" panose="020B0604020202020204" pitchFamily="34" charset="0"/>
                        </a:rPr>
                        <a:t>Port</a:t>
                      </a:r>
                      <a:endParaRPr lang="en-SG" sz="1100" dirty="0">
                        <a:solidFill>
                          <a:schemeClr val="tx1"/>
                        </a:solidFill>
                        <a:latin typeface="Arial" panose="020B0604020202020204" pitchFamily="34" charset="0"/>
                        <a:cs typeface="Arial" panose="020B0604020202020204" pitchFamily="34" charset="0"/>
                      </a:endParaRPr>
                    </a:p>
                  </a:txBody>
                  <a:tcPr>
                    <a:lnR w="12700" cap="flat" cmpd="sng" algn="ctr">
                      <a:no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solidFill>
                  </a:tcPr>
                </a:tc>
                <a:tc>
                  <a:txBody>
                    <a:bodyPr/>
                    <a:lstStyle/>
                    <a:p>
                      <a:r>
                        <a:rPr lang="vi-VN" sz="1100" dirty="0">
                          <a:solidFill>
                            <a:schemeClr val="tx1"/>
                          </a:solidFill>
                          <a:latin typeface="Arial" panose="020B0604020202020204" pitchFamily="34" charset="0"/>
                          <a:cs typeface="Arial" panose="020B0604020202020204" pitchFamily="34" charset="0"/>
                        </a:rPr>
                        <a:t>Size</a:t>
                      </a:r>
                      <a:endParaRPr lang="en-SG" sz="110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solidFill>
                  </a:tcPr>
                </a:tc>
                <a:tc>
                  <a:txBody>
                    <a:bodyPr/>
                    <a:lstStyle/>
                    <a:p>
                      <a:r>
                        <a:rPr lang="vi-VN" sz="1100" dirty="0">
                          <a:solidFill>
                            <a:schemeClr val="tx1"/>
                          </a:solidFill>
                          <a:latin typeface="Arial" panose="020B0604020202020204" pitchFamily="34" charset="0"/>
                          <a:cs typeface="Arial" panose="020B0604020202020204" pitchFamily="34" charset="0"/>
                        </a:rPr>
                        <a:t>Direction</a:t>
                      </a:r>
                      <a:endParaRPr lang="en-SG" sz="110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solidFill>
                  </a:tcPr>
                </a:tc>
                <a:tc>
                  <a:txBody>
                    <a:bodyPr/>
                    <a:lstStyle/>
                    <a:p>
                      <a:r>
                        <a:rPr lang="vi-VN" sz="1100" dirty="0">
                          <a:solidFill>
                            <a:schemeClr val="tx1"/>
                          </a:solidFill>
                          <a:latin typeface="Arial" panose="020B0604020202020204" pitchFamily="34" charset="0"/>
                          <a:cs typeface="Arial" panose="020B0604020202020204" pitchFamily="34" charset="0"/>
                        </a:rPr>
                        <a:t>Description</a:t>
                      </a:r>
                      <a:endParaRPr lang="en-SG" sz="110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313690">
                <a:tc>
                  <a:txBody>
                    <a:bodyPr/>
                    <a:lstStyle/>
                    <a:p>
                      <a:r>
                        <a:rPr lang="en-US" altLang="en-SG" sz="1100" dirty="0">
                          <a:solidFill>
                            <a:schemeClr val="tx1"/>
                          </a:solidFill>
                          <a:latin typeface="Arial" panose="020B0604020202020204" pitchFamily="34" charset="0"/>
                          <a:cs typeface="Arial" panose="020B0604020202020204" pitchFamily="34" charset="0"/>
                        </a:rPr>
                        <a:t>cn_dn</a:t>
                      </a:r>
                    </a:p>
                  </a:txBody>
                  <a:tcPr>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altLang="en-SG" sz="1100" dirty="0">
                          <a:solidFill>
                            <a:schemeClr val="tx1"/>
                          </a:solidFill>
                          <a:latin typeface="Arial" panose="020B0604020202020204" pitchFamily="34" charset="0"/>
                          <a:cs typeface="Arial" panose="020B0604020202020204" pitchFamily="34" charset="0"/>
                        </a:rPr>
                        <a:t>56</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vi-VN" sz="1100" dirty="0">
                          <a:solidFill>
                            <a:schemeClr val="tx1"/>
                          </a:solidFill>
                          <a:latin typeface="Arial" panose="020B0604020202020204" pitchFamily="34" charset="0"/>
                          <a:cs typeface="Arial" panose="020B0604020202020204" pitchFamily="34" charset="0"/>
                        </a:rPr>
                        <a:t>input</a:t>
                      </a:r>
                      <a:endParaRPr lang="en-SG" sz="110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altLang="en-US" sz="1100" dirty="0">
                          <a:solidFill>
                            <a:schemeClr val="tx1"/>
                          </a:solidFill>
                          <a:latin typeface="Arial" panose="020B0604020202020204" pitchFamily="34" charset="0"/>
                          <a:cs typeface="Arial" panose="020B0604020202020204" pitchFamily="34" charset="0"/>
                        </a:rPr>
                        <a:t>Bit sequence after left shift</a:t>
                      </a:r>
                    </a:p>
                  </a:txBody>
                  <a:tcPr>
                    <a:lnL w="12700" cap="flat" cmpd="sng" algn="ctr">
                      <a:no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315595">
                <a:tc>
                  <a:txBody>
                    <a:bodyPr/>
                    <a:lstStyle/>
                    <a:p>
                      <a:r>
                        <a:rPr lang="en-US" altLang="en-SG" sz="1100" dirty="0">
                          <a:solidFill>
                            <a:schemeClr val="tx1"/>
                          </a:solidFill>
                          <a:latin typeface="Arial" panose="020B0604020202020204" pitchFamily="34" charset="0"/>
                          <a:cs typeface="Arial" panose="020B0604020202020204" pitchFamily="34" charset="0"/>
                        </a:rPr>
                        <a:t>round_key</a:t>
                      </a:r>
                    </a:p>
                  </a:txBody>
                  <a:tcPr>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altLang="en-SG" sz="1100" dirty="0">
                          <a:solidFill>
                            <a:schemeClr val="tx1"/>
                          </a:solidFill>
                          <a:latin typeface="Arial" panose="020B0604020202020204" pitchFamily="34" charset="0"/>
                          <a:cs typeface="Arial" panose="020B0604020202020204" pitchFamily="34" charset="0"/>
                        </a:rPr>
                        <a:t>48</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altLang="en-SG" sz="1100" dirty="0">
                          <a:solidFill>
                            <a:schemeClr val="tx1"/>
                          </a:solidFill>
                          <a:latin typeface="Arial" panose="020B0604020202020204" pitchFamily="34" charset="0"/>
                          <a:cs typeface="Arial" panose="020B0604020202020204" pitchFamily="34" charset="0"/>
                        </a:rPr>
                        <a:t>output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altLang="en-US" sz="1100" dirty="0">
                          <a:solidFill>
                            <a:schemeClr val="tx1"/>
                          </a:solidFill>
                          <a:latin typeface="Arial" panose="020B0604020202020204" pitchFamily="34" charset="0"/>
                          <a:cs typeface="Arial" panose="020B0604020202020204" pitchFamily="34" charset="0"/>
                        </a:rPr>
                        <a:t>Round key use for data encryption process</a:t>
                      </a:r>
                    </a:p>
                  </a:txBody>
                  <a:tcPr>
                    <a:lnL w="12700" cap="flat" cmpd="sng" algn="ctr">
                      <a:no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bl>
          </a:graphicData>
        </a:graphic>
      </p:graphicFrame>
      <p:pic>
        <p:nvPicPr>
          <p:cNvPr id="647386834" name="Picture 1" descr="A diagram of a computer component&#10;&#10;AI-generated content may be incorrect."/>
          <p:cNvPicPr>
            <a:picLocks noChangeAspect="1"/>
          </p:cNvPicPr>
          <p:nvPr/>
        </p:nvPicPr>
        <p:blipFill>
          <a:blip r:embed="rId3"/>
          <a:stretch>
            <a:fillRect/>
          </a:stretch>
        </p:blipFill>
        <p:spPr>
          <a:xfrm>
            <a:off x="4363720" y="987425"/>
            <a:ext cx="3463925" cy="1618615"/>
          </a:xfrm>
          <a:prstGeom prst="rect">
            <a:avLst/>
          </a:prstGeom>
        </p:spPr>
      </p:pic>
      <p:pic>
        <p:nvPicPr>
          <p:cNvPr id="3" name="Picture 2"/>
          <p:cNvPicPr>
            <a:picLocks noChangeAspect="1"/>
          </p:cNvPicPr>
          <p:nvPr/>
        </p:nvPicPr>
        <p:blipFill>
          <a:blip r:embed="rId4"/>
          <a:stretch>
            <a:fillRect/>
          </a:stretch>
        </p:blipFill>
        <p:spPr>
          <a:xfrm>
            <a:off x="2576830" y="2892425"/>
            <a:ext cx="7038975" cy="57150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5546090" y="5165725"/>
            <a:ext cx="1099820" cy="368300"/>
          </a:xfrm>
          <a:prstGeom prst="rect">
            <a:avLst/>
          </a:prstGeom>
          <a:noFill/>
        </p:spPr>
        <p:txBody>
          <a:bodyPr wrap="square" rtlCol="0">
            <a:spAutoFit/>
          </a:bodyPr>
          <a:lstStyle/>
          <a:p>
            <a:r>
              <a:rPr lang="en-US"/>
              <a:t>Design</a:t>
            </a:r>
          </a:p>
        </p:txBody>
      </p:sp>
      <p:pic>
        <p:nvPicPr>
          <p:cNvPr id="184638774" name="Picture 1" descr="A diagram of a circuit&#10;&#10;AI-generated content may be incorrect."/>
          <p:cNvPicPr>
            <a:picLocks noChangeAspect="1"/>
          </p:cNvPicPr>
          <p:nvPr/>
        </p:nvPicPr>
        <p:blipFill>
          <a:blip r:embed="rId2"/>
          <a:stretch>
            <a:fillRect/>
          </a:stretch>
        </p:blipFill>
        <p:spPr>
          <a:xfrm>
            <a:off x="490220" y="320675"/>
            <a:ext cx="11496675" cy="477012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p:cNvSpPr>
            <a:spLocks noGrp="1" noRot="1" noChangeAspect="1" noMove="1" noResize="1" noEditPoints="1" noAdjustHandles="1" noChangeArrowheads="1" noChangeShapeType="1" noTextEdit="1"/>
          </p:cNvSpPr>
          <p:nvPr/>
        </p:nvSpPr>
        <p:spPr>
          <a:xfrm>
            <a:off x="0" y="0"/>
            <a:ext cx="12192000" cy="6858000"/>
          </a:xfrm>
          <a:prstGeom prst="rect">
            <a:avLst/>
          </a:prstGeom>
          <a:solidFill>
            <a:srgbClr val="FFFFFF"/>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Neon laser lights aligned to form a triangle"/>
          <p:cNvPicPr>
            <a:picLocks noChangeAspect="1"/>
          </p:cNvPicPr>
          <p:nvPr/>
        </p:nvPicPr>
        <p:blipFill>
          <a:blip r:embed="rId2"/>
          <a:srcRect t="8915" b="1085"/>
          <a:stretch>
            <a:fillRect/>
          </a:stretch>
        </p:blipFill>
        <p:spPr>
          <a:xfrm>
            <a:off x="20" y="10"/>
            <a:ext cx="12191980" cy="6857989"/>
          </a:xfrm>
          <a:prstGeom prst="rect">
            <a:avLst/>
          </a:prstGeom>
        </p:spPr>
      </p:pic>
      <p:sp>
        <p:nvSpPr>
          <p:cNvPr id="11" name="Rectangle 10"/>
          <p:cNvSpPr>
            <a:spLocks noGrp="1" noRot="1" noChangeAspect="1" noMove="1" noResize="1" noEditPoints="1" noAdjustHandles="1" noChangeArrowheads="1" noChangeShapeType="1" noTextEdit="1"/>
          </p:cNvSpPr>
          <p:nvPr/>
        </p:nvSpPr>
        <p:spPr>
          <a:xfrm>
            <a:off x="0" y="1538123"/>
            <a:ext cx="12191999" cy="5320052"/>
          </a:xfrm>
          <a:prstGeom prst="rect">
            <a:avLst/>
          </a:prstGeom>
          <a:gradFill flip="none" rotWithShape="1">
            <a:gsLst>
              <a:gs pos="0">
                <a:srgbClr val="000000">
                  <a:alpha val="0"/>
                </a:srgbClr>
              </a:gs>
              <a:gs pos="47000">
                <a:srgbClr val="000000">
                  <a:alpha val="41000"/>
                </a:srgbClr>
              </a:gs>
              <a:gs pos="81000">
                <a:srgbClr val="000000">
                  <a:alpha val="56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2414414" y="5363654"/>
            <a:ext cx="8039818" cy="486548"/>
          </a:xfrm>
          <a:solidFill>
            <a:schemeClr val="bg1">
              <a:lumMod val="50000"/>
            </a:schemeClr>
          </a:solidFill>
          <a:ln>
            <a:solidFill>
              <a:schemeClr val="tx1"/>
            </a:solidFill>
          </a:ln>
        </p:spPr>
        <p:style>
          <a:lnRef idx="1">
            <a:schemeClr val="accent4"/>
          </a:lnRef>
          <a:fillRef idx="2">
            <a:schemeClr val="accent4"/>
          </a:fillRef>
          <a:effectRef idx="1">
            <a:schemeClr val="accent4"/>
          </a:effectRef>
          <a:fontRef idx="minor">
            <a:schemeClr val="dk1"/>
          </a:fontRef>
        </p:style>
        <p:txBody>
          <a:bodyPr>
            <a:normAutofit fontScale="90000"/>
          </a:bodyPr>
          <a:lstStyle/>
          <a:p>
            <a:r>
              <a:rPr lang="vi-VN" altLang="en-US" dirty="0">
                <a:solidFill>
                  <a:srgbClr val="FFFFFF"/>
                </a:solidFill>
              </a:rPr>
              <a:t>I. High level Block</a:t>
            </a:r>
            <a:r>
              <a:rPr lang="en-US" dirty="0">
                <a:solidFill>
                  <a:srgbClr val="FFFFFF"/>
                </a:solidFill>
              </a:rPr>
              <a:t> </a:t>
            </a:r>
            <a:endParaRPr lang="en-SG" dirty="0">
              <a:solidFill>
                <a:srgbClr val="FFFFFF"/>
              </a:solidFill>
            </a:endParaRPr>
          </a:p>
        </p:txBody>
      </p:sp>
      <p:grpSp>
        <p:nvGrpSpPr>
          <p:cNvPr id="13" name="Group 12"/>
          <p:cNvGrpSpPr>
            <a:grpSpLocks noGrp="1" noUngrp="1" noRot="1" noChangeAspect="1" noMove="1" noResize="1"/>
          </p:cNvGrpSpPr>
          <p:nvPr/>
        </p:nvGrpSpPr>
        <p:grpSpPr>
          <a:xfrm>
            <a:off x="5662258" y="4739509"/>
            <a:ext cx="867485" cy="115439"/>
            <a:chOff x="8910933" y="1861308"/>
            <a:chExt cx="867485" cy="115439"/>
          </a:xfrm>
        </p:grpSpPr>
        <p:sp>
          <p:nvSpPr>
            <p:cNvPr id="14" name="Rectangle 13"/>
            <p:cNvSpPr/>
            <p:nvPr/>
          </p:nvSpPr>
          <p:spPr>
            <a:xfrm rot="18964825" flipH="1">
              <a:off x="9286956" y="1861308"/>
              <a:ext cx="115439" cy="115439"/>
            </a:xfrm>
            <a:prstGeom prst="rect">
              <a:avLst/>
            </a:prstGeom>
            <a:noFill/>
            <a:ln w="158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ffectLst>
                  <a:outerShdw blurRad="38100" dist="38100" dir="2700000" algn="tl">
                    <a:srgbClr val="000000">
                      <a:alpha val="43137"/>
                    </a:srgbClr>
                  </a:outerShdw>
                </a:effectLst>
              </a:endParaRPr>
            </a:p>
          </p:txBody>
        </p:sp>
        <p:cxnSp>
          <p:nvCxnSpPr>
            <p:cNvPr id="15" name="Straight Connector 14"/>
            <p:cNvCxnSpPr/>
            <p:nvPr/>
          </p:nvCxnSpPr>
          <p:spPr>
            <a:xfrm>
              <a:off x="9426289" y="1919027"/>
              <a:ext cx="352129" cy="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8910933" y="1919027"/>
              <a:ext cx="352129" cy="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1376516" y="619432"/>
            <a:ext cx="2820035" cy="368300"/>
          </a:xfrm>
          <a:prstGeom prst="rect">
            <a:avLst/>
          </a:prstGeom>
          <a:noFill/>
        </p:spPr>
        <p:txBody>
          <a:bodyPr wrap="none" rtlCol="0">
            <a:spAutoFit/>
          </a:bodyPr>
          <a:lstStyle/>
          <a:p>
            <a:r>
              <a:rPr lang="en-US" altLang="vi-VN" dirty="0">
                <a:solidFill>
                  <a:srgbClr val="C00000"/>
                </a:solidFill>
                <a:latin typeface="Arial" panose="020B0604020202020204" pitchFamily="34" charset="0"/>
                <a:cs typeface="Arial" panose="020B0604020202020204" pitchFamily="34" charset="0"/>
              </a:rPr>
              <a:t>3</a:t>
            </a:r>
            <a:r>
              <a:rPr lang="vi-VN" dirty="0">
                <a:solidFill>
                  <a:srgbClr val="C00000"/>
                </a:solidFill>
                <a:latin typeface="Arial" panose="020B0604020202020204" pitchFamily="34" charset="0"/>
                <a:cs typeface="Arial" panose="020B0604020202020204" pitchFamily="34" charset="0"/>
              </a:rPr>
              <a:t>. </a:t>
            </a:r>
            <a:r>
              <a:rPr lang="en-US" altLang="vi-VN" dirty="0">
                <a:solidFill>
                  <a:srgbClr val="C00000"/>
                </a:solidFill>
                <a:latin typeface="Arial" panose="020B0604020202020204" pitchFamily="34" charset="0"/>
                <a:cs typeface="Arial" panose="020B0604020202020204" pitchFamily="34" charset="0"/>
              </a:rPr>
              <a:t>IP (Initial Permutation)</a:t>
            </a:r>
            <a:r>
              <a:rPr lang="en-US" dirty="0">
                <a:solidFill>
                  <a:srgbClr val="C00000"/>
                </a:solidFill>
                <a:latin typeface="Arial" panose="020B0604020202020204" pitchFamily="34" charset="0"/>
                <a:cs typeface="Arial" panose="020B0604020202020204" pitchFamily="34" charset="0"/>
              </a:rPr>
              <a:t>: </a:t>
            </a:r>
            <a:endParaRPr lang="en-SG" dirty="0">
              <a:solidFill>
                <a:srgbClr val="C00000"/>
              </a:solidFill>
              <a:latin typeface="Arial" panose="020B0604020202020204" pitchFamily="34" charset="0"/>
              <a:cs typeface="Arial" panose="020B0604020202020204" pitchFamily="34" charset="0"/>
            </a:endParaRPr>
          </a:p>
        </p:txBody>
      </p:sp>
      <p:graphicFrame>
        <p:nvGraphicFramePr>
          <p:cNvPr id="9" name="Table 8"/>
          <p:cNvGraphicFramePr>
            <a:graphicFrameLocks noGrp="1"/>
          </p:cNvGraphicFramePr>
          <p:nvPr>
            <p:custDataLst>
              <p:tags r:id="rId1"/>
            </p:custDataLst>
          </p:nvPr>
        </p:nvGraphicFramePr>
        <p:xfrm>
          <a:off x="2457450" y="3520440"/>
          <a:ext cx="7489825" cy="1228725"/>
        </p:xfrm>
        <a:graphic>
          <a:graphicData uri="http://schemas.openxmlformats.org/drawingml/2006/table">
            <a:tbl>
              <a:tblPr firstRow="1" bandRow="1">
                <a:tableStyleId>{073A0DAA-6AF3-43AB-8588-CEC1D06C72B9}</a:tableStyleId>
              </a:tblPr>
              <a:tblGrid>
                <a:gridCol w="1524635">
                  <a:extLst>
                    <a:ext uri="{9D8B030D-6E8A-4147-A177-3AD203B41FA5}">
                      <a16:colId xmlns:a16="http://schemas.microsoft.com/office/drawing/2014/main" val="20000"/>
                    </a:ext>
                  </a:extLst>
                </a:gridCol>
                <a:gridCol w="588645">
                  <a:extLst>
                    <a:ext uri="{9D8B030D-6E8A-4147-A177-3AD203B41FA5}">
                      <a16:colId xmlns:a16="http://schemas.microsoft.com/office/drawing/2014/main" val="20001"/>
                    </a:ext>
                  </a:extLst>
                </a:gridCol>
                <a:gridCol w="1026795">
                  <a:extLst>
                    <a:ext uri="{9D8B030D-6E8A-4147-A177-3AD203B41FA5}">
                      <a16:colId xmlns:a16="http://schemas.microsoft.com/office/drawing/2014/main" val="20002"/>
                    </a:ext>
                  </a:extLst>
                </a:gridCol>
                <a:gridCol w="4349750">
                  <a:extLst>
                    <a:ext uri="{9D8B030D-6E8A-4147-A177-3AD203B41FA5}">
                      <a16:colId xmlns:a16="http://schemas.microsoft.com/office/drawing/2014/main" val="20003"/>
                    </a:ext>
                  </a:extLst>
                </a:gridCol>
              </a:tblGrid>
              <a:tr h="285750">
                <a:tc>
                  <a:txBody>
                    <a:bodyPr/>
                    <a:lstStyle/>
                    <a:p>
                      <a:r>
                        <a:rPr lang="vi-VN" sz="1100" dirty="0">
                          <a:solidFill>
                            <a:schemeClr val="tx1"/>
                          </a:solidFill>
                          <a:latin typeface="Arial" panose="020B0604020202020204" pitchFamily="34" charset="0"/>
                          <a:cs typeface="Arial" panose="020B0604020202020204" pitchFamily="34" charset="0"/>
                        </a:rPr>
                        <a:t>Port</a:t>
                      </a:r>
                      <a:endParaRPr lang="en-SG" sz="1100" dirty="0">
                        <a:solidFill>
                          <a:schemeClr val="tx1"/>
                        </a:solidFill>
                        <a:latin typeface="Arial" panose="020B0604020202020204" pitchFamily="34" charset="0"/>
                        <a:cs typeface="Arial" panose="020B0604020202020204" pitchFamily="34" charset="0"/>
                      </a:endParaRPr>
                    </a:p>
                  </a:txBody>
                  <a:tcPr>
                    <a:lnR w="12700" cap="flat" cmpd="sng" algn="ctr">
                      <a:no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solidFill>
                  </a:tcPr>
                </a:tc>
                <a:tc>
                  <a:txBody>
                    <a:bodyPr/>
                    <a:lstStyle/>
                    <a:p>
                      <a:r>
                        <a:rPr lang="vi-VN" sz="1100" dirty="0">
                          <a:solidFill>
                            <a:schemeClr val="tx1"/>
                          </a:solidFill>
                          <a:latin typeface="Arial" panose="020B0604020202020204" pitchFamily="34" charset="0"/>
                          <a:cs typeface="Arial" panose="020B0604020202020204" pitchFamily="34" charset="0"/>
                        </a:rPr>
                        <a:t>Size</a:t>
                      </a:r>
                      <a:endParaRPr lang="en-SG" sz="110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solidFill>
                  </a:tcPr>
                </a:tc>
                <a:tc>
                  <a:txBody>
                    <a:bodyPr/>
                    <a:lstStyle/>
                    <a:p>
                      <a:r>
                        <a:rPr lang="vi-VN" sz="1100" dirty="0">
                          <a:solidFill>
                            <a:schemeClr val="tx1"/>
                          </a:solidFill>
                          <a:latin typeface="Arial" panose="020B0604020202020204" pitchFamily="34" charset="0"/>
                          <a:cs typeface="Arial" panose="020B0604020202020204" pitchFamily="34" charset="0"/>
                        </a:rPr>
                        <a:t>Direction</a:t>
                      </a:r>
                      <a:endParaRPr lang="en-SG" sz="110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solidFill>
                  </a:tcPr>
                </a:tc>
                <a:tc>
                  <a:txBody>
                    <a:bodyPr/>
                    <a:lstStyle/>
                    <a:p>
                      <a:r>
                        <a:rPr lang="vi-VN" sz="1100" dirty="0">
                          <a:solidFill>
                            <a:schemeClr val="tx1"/>
                          </a:solidFill>
                          <a:latin typeface="Arial" panose="020B0604020202020204" pitchFamily="34" charset="0"/>
                          <a:cs typeface="Arial" panose="020B0604020202020204" pitchFamily="34" charset="0"/>
                        </a:rPr>
                        <a:t>Description</a:t>
                      </a:r>
                      <a:endParaRPr lang="en-SG" sz="110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313690">
                <a:tc>
                  <a:txBody>
                    <a:bodyPr/>
                    <a:lstStyle/>
                    <a:p>
                      <a:r>
                        <a:rPr lang="en-US" altLang="en-SG" sz="1100" dirty="0">
                          <a:solidFill>
                            <a:schemeClr val="tx1"/>
                          </a:solidFill>
                          <a:latin typeface="Arial" panose="020B0604020202020204" pitchFamily="34" charset="0"/>
                          <a:cs typeface="Arial" panose="020B0604020202020204" pitchFamily="34" charset="0"/>
                        </a:rPr>
                        <a:t>des_data</a:t>
                      </a:r>
                    </a:p>
                  </a:txBody>
                  <a:tcPr>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altLang="en-SG" sz="1100" dirty="0">
                          <a:solidFill>
                            <a:schemeClr val="tx1"/>
                          </a:solidFill>
                          <a:latin typeface="Arial" panose="020B0604020202020204" pitchFamily="34" charset="0"/>
                          <a:cs typeface="Arial" panose="020B0604020202020204" pitchFamily="34" charset="0"/>
                        </a:rPr>
                        <a:t>64</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vi-VN" sz="1100" dirty="0">
                          <a:solidFill>
                            <a:schemeClr val="tx1"/>
                          </a:solidFill>
                          <a:latin typeface="Arial" panose="020B0604020202020204" pitchFamily="34" charset="0"/>
                          <a:cs typeface="Arial" panose="020B0604020202020204" pitchFamily="34" charset="0"/>
                        </a:rPr>
                        <a:t>input</a:t>
                      </a:r>
                      <a:endParaRPr lang="en-SG" sz="110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solidFill>
                            <a:schemeClr val="tx1"/>
                          </a:solidFill>
                          <a:latin typeface="Arial" panose="020B0604020202020204" pitchFamily="34" charset="0"/>
                          <a:cs typeface="Arial" panose="020B0604020202020204" pitchFamily="34" charset="0"/>
                          <a:sym typeface="+mn-ea"/>
                        </a:rPr>
                        <a:t>Data needs encryption</a:t>
                      </a:r>
                      <a:endParaRPr lang="en-US" altLang="en-US" sz="110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315595">
                <a:tc>
                  <a:txBody>
                    <a:bodyPr/>
                    <a:lstStyle/>
                    <a:p>
                      <a:r>
                        <a:rPr lang="en-US" altLang="en-SG" sz="1100" dirty="0">
                          <a:solidFill>
                            <a:schemeClr val="tx1"/>
                          </a:solidFill>
                          <a:latin typeface="Arial" panose="020B0604020202020204" pitchFamily="34" charset="0"/>
                          <a:cs typeface="Arial" panose="020B0604020202020204" pitchFamily="34" charset="0"/>
                        </a:rPr>
                        <a:t>ip_in</a:t>
                      </a:r>
                    </a:p>
                  </a:txBody>
                  <a:tcPr>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altLang="en-SG" sz="1100" dirty="0">
                          <a:solidFill>
                            <a:schemeClr val="tx1"/>
                          </a:solidFill>
                          <a:latin typeface="Arial" panose="020B0604020202020204" pitchFamily="34" charset="0"/>
                          <a:cs typeface="Arial" panose="020B0604020202020204" pitchFamily="34" charset="0"/>
                        </a:rPr>
                        <a:t>64</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altLang="en-SG" sz="1100" dirty="0">
                          <a:solidFill>
                            <a:schemeClr val="tx1"/>
                          </a:solidFill>
                          <a:latin typeface="Arial" panose="020B0604020202020204" pitchFamily="34" charset="0"/>
                          <a:cs typeface="Arial" panose="020B0604020202020204" pitchFamily="34" charset="0"/>
                        </a:rPr>
                        <a:t>output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altLang="en-US" sz="1100" dirty="0">
                          <a:solidFill>
                            <a:schemeClr val="tx1"/>
                          </a:solidFill>
                          <a:latin typeface="Arial" panose="020B0604020202020204" pitchFamily="34" charset="0"/>
                          <a:cs typeface="Arial" panose="020B0604020202020204" pitchFamily="34" charset="0"/>
                        </a:rPr>
                        <a:t>Data after permutation. Create the L0/R0 value.</a:t>
                      </a:r>
                    </a:p>
                  </a:txBody>
                  <a:tcPr>
                    <a:lnL w="12700" cap="flat" cmpd="sng" algn="ctr">
                      <a:no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bl>
          </a:graphicData>
        </a:graphic>
      </p:graphicFrame>
      <p:pic>
        <p:nvPicPr>
          <p:cNvPr id="1679879297" name="Picture 1" descr="A diagram of a rectangular object with arrows&#10;&#10;AI-generated content may be incorrect."/>
          <p:cNvPicPr>
            <a:picLocks noChangeAspect="1"/>
          </p:cNvPicPr>
          <p:nvPr/>
        </p:nvPicPr>
        <p:blipFill>
          <a:blip r:embed="rId3"/>
          <a:stretch>
            <a:fillRect/>
          </a:stretch>
        </p:blipFill>
        <p:spPr>
          <a:xfrm>
            <a:off x="3509645" y="929640"/>
            <a:ext cx="5172075" cy="1874520"/>
          </a:xfrm>
          <a:prstGeom prst="rect">
            <a:avLst/>
          </a:prstGeom>
        </p:spPr>
      </p:pic>
      <p:pic>
        <p:nvPicPr>
          <p:cNvPr id="2" name="Picture 1"/>
          <p:cNvPicPr>
            <a:picLocks noChangeAspect="1"/>
          </p:cNvPicPr>
          <p:nvPr/>
        </p:nvPicPr>
        <p:blipFill>
          <a:blip r:embed="rId4"/>
          <a:stretch>
            <a:fillRect/>
          </a:stretch>
        </p:blipFill>
        <p:spPr>
          <a:xfrm>
            <a:off x="2609850" y="3028950"/>
            <a:ext cx="6972300" cy="26670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5546090" y="5165725"/>
            <a:ext cx="1099820" cy="368300"/>
          </a:xfrm>
          <a:prstGeom prst="rect">
            <a:avLst/>
          </a:prstGeom>
          <a:noFill/>
        </p:spPr>
        <p:txBody>
          <a:bodyPr wrap="square" rtlCol="0">
            <a:spAutoFit/>
          </a:bodyPr>
          <a:lstStyle/>
          <a:p>
            <a:r>
              <a:rPr lang="en-US"/>
              <a:t>Design</a:t>
            </a:r>
          </a:p>
        </p:txBody>
      </p:sp>
      <p:pic>
        <p:nvPicPr>
          <p:cNvPr id="519775716" name="Picture 1" descr="A grid of lines on a white surface&#10;&#10;AI-generated content may be incorrect."/>
          <p:cNvPicPr>
            <a:picLocks noChangeAspect="1"/>
          </p:cNvPicPr>
          <p:nvPr/>
        </p:nvPicPr>
        <p:blipFill>
          <a:blip r:embed="rId2"/>
          <a:stretch>
            <a:fillRect/>
          </a:stretch>
        </p:blipFill>
        <p:spPr>
          <a:xfrm>
            <a:off x="172720" y="226695"/>
            <a:ext cx="11779250" cy="471932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1376516" y="619432"/>
            <a:ext cx="2151380" cy="368300"/>
          </a:xfrm>
          <a:prstGeom prst="rect">
            <a:avLst/>
          </a:prstGeom>
          <a:noFill/>
        </p:spPr>
        <p:txBody>
          <a:bodyPr wrap="none" rtlCol="0">
            <a:spAutoFit/>
          </a:bodyPr>
          <a:lstStyle/>
          <a:p>
            <a:r>
              <a:rPr lang="en-US" altLang="vi-VN" dirty="0">
                <a:solidFill>
                  <a:srgbClr val="C00000"/>
                </a:solidFill>
                <a:latin typeface="Arial" panose="020B0604020202020204" pitchFamily="34" charset="0"/>
                <a:cs typeface="Arial" panose="020B0604020202020204" pitchFamily="34" charset="0"/>
              </a:rPr>
              <a:t>4</a:t>
            </a:r>
            <a:r>
              <a:rPr lang="vi-VN" dirty="0">
                <a:solidFill>
                  <a:srgbClr val="C00000"/>
                </a:solidFill>
                <a:latin typeface="Arial" panose="020B0604020202020204" pitchFamily="34" charset="0"/>
                <a:cs typeface="Arial" panose="020B0604020202020204" pitchFamily="34" charset="0"/>
              </a:rPr>
              <a:t>. </a:t>
            </a:r>
            <a:r>
              <a:rPr lang="en-US" altLang="vi-VN" dirty="0">
                <a:solidFill>
                  <a:srgbClr val="C00000"/>
                </a:solidFill>
                <a:latin typeface="Arial" panose="020B0604020202020204" pitchFamily="34" charset="0"/>
                <a:cs typeface="Arial" panose="020B0604020202020204" pitchFamily="34" charset="0"/>
              </a:rPr>
              <a:t> E- Permutation</a:t>
            </a:r>
            <a:r>
              <a:rPr lang="en-US" dirty="0">
                <a:solidFill>
                  <a:srgbClr val="C00000"/>
                </a:solidFill>
                <a:latin typeface="Arial" panose="020B0604020202020204" pitchFamily="34" charset="0"/>
                <a:cs typeface="Arial" panose="020B0604020202020204" pitchFamily="34" charset="0"/>
              </a:rPr>
              <a:t>: </a:t>
            </a:r>
            <a:endParaRPr lang="en-SG" dirty="0">
              <a:solidFill>
                <a:srgbClr val="C00000"/>
              </a:solidFill>
              <a:latin typeface="Arial" panose="020B0604020202020204" pitchFamily="34" charset="0"/>
              <a:cs typeface="Arial" panose="020B0604020202020204" pitchFamily="34" charset="0"/>
            </a:endParaRPr>
          </a:p>
        </p:txBody>
      </p:sp>
      <p:graphicFrame>
        <p:nvGraphicFramePr>
          <p:cNvPr id="9" name="Table 8"/>
          <p:cNvGraphicFramePr>
            <a:graphicFrameLocks noGrp="1"/>
          </p:cNvGraphicFramePr>
          <p:nvPr>
            <p:custDataLst>
              <p:tags r:id="rId1"/>
            </p:custDataLst>
          </p:nvPr>
        </p:nvGraphicFramePr>
        <p:xfrm>
          <a:off x="2457450" y="3520440"/>
          <a:ext cx="7489825" cy="1228725"/>
        </p:xfrm>
        <a:graphic>
          <a:graphicData uri="http://schemas.openxmlformats.org/drawingml/2006/table">
            <a:tbl>
              <a:tblPr firstRow="1" bandRow="1">
                <a:tableStyleId>{073A0DAA-6AF3-43AB-8588-CEC1D06C72B9}</a:tableStyleId>
              </a:tblPr>
              <a:tblGrid>
                <a:gridCol w="1524635">
                  <a:extLst>
                    <a:ext uri="{9D8B030D-6E8A-4147-A177-3AD203B41FA5}">
                      <a16:colId xmlns:a16="http://schemas.microsoft.com/office/drawing/2014/main" val="20000"/>
                    </a:ext>
                  </a:extLst>
                </a:gridCol>
                <a:gridCol w="588645">
                  <a:extLst>
                    <a:ext uri="{9D8B030D-6E8A-4147-A177-3AD203B41FA5}">
                      <a16:colId xmlns:a16="http://schemas.microsoft.com/office/drawing/2014/main" val="20001"/>
                    </a:ext>
                  </a:extLst>
                </a:gridCol>
                <a:gridCol w="1026795">
                  <a:extLst>
                    <a:ext uri="{9D8B030D-6E8A-4147-A177-3AD203B41FA5}">
                      <a16:colId xmlns:a16="http://schemas.microsoft.com/office/drawing/2014/main" val="20002"/>
                    </a:ext>
                  </a:extLst>
                </a:gridCol>
                <a:gridCol w="4349750">
                  <a:extLst>
                    <a:ext uri="{9D8B030D-6E8A-4147-A177-3AD203B41FA5}">
                      <a16:colId xmlns:a16="http://schemas.microsoft.com/office/drawing/2014/main" val="20003"/>
                    </a:ext>
                  </a:extLst>
                </a:gridCol>
              </a:tblGrid>
              <a:tr h="285750">
                <a:tc>
                  <a:txBody>
                    <a:bodyPr/>
                    <a:lstStyle/>
                    <a:p>
                      <a:r>
                        <a:rPr lang="vi-VN" sz="1100" dirty="0">
                          <a:solidFill>
                            <a:schemeClr val="tx1"/>
                          </a:solidFill>
                          <a:latin typeface="Arial" panose="020B0604020202020204" pitchFamily="34" charset="0"/>
                          <a:cs typeface="Arial" panose="020B0604020202020204" pitchFamily="34" charset="0"/>
                        </a:rPr>
                        <a:t>Port</a:t>
                      </a:r>
                      <a:endParaRPr lang="en-SG" sz="1100" dirty="0">
                        <a:solidFill>
                          <a:schemeClr val="tx1"/>
                        </a:solidFill>
                        <a:latin typeface="Arial" panose="020B0604020202020204" pitchFamily="34" charset="0"/>
                        <a:cs typeface="Arial" panose="020B0604020202020204" pitchFamily="34" charset="0"/>
                      </a:endParaRPr>
                    </a:p>
                  </a:txBody>
                  <a:tcPr>
                    <a:lnR w="12700" cap="flat" cmpd="sng" algn="ctr">
                      <a:no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solidFill>
                  </a:tcPr>
                </a:tc>
                <a:tc>
                  <a:txBody>
                    <a:bodyPr/>
                    <a:lstStyle/>
                    <a:p>
                      <a:r>
                        <a:rPr lang="vi-VN" sz="1100" dirty="0">
                          <a:solidFill>
                            <a:schemeClr val="tx1"/>
                          </a:solidFill>
                          <a:latin typeface="Arial" panose="020B0604020202020204" pitchFamily="34" charset="0"/>
                          <a:cs typeface="Arial" panose="020B0604020202020204" pitchFamily="34" charset="0"/>
                        </a:rPr>
                        <a:t>Size</a:t>
                      </a:r>
                      <a:endParaRPr lang="en-SG" sz="110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solidFill>
                  </a:tcPr>
                </a:tc>
                <a:tc>
                  <a:txBody>
                    <a:bodyPr/>
                    <a:lstStyle/>
                    <a:p>
                      <a:r>
                        <a:rPr lang="vi-VN" sz="1100" dirty="0">
                          <a:solidFill>
                            <a:schemeClr val="tx1"/>
                          </a:solidFill>
                          <a:latin typeface="Arial" panose="020B0604020202020204" pitchFamily="34" charset="0"/>
                          <a:cs typeface="Arial" panose="020B0604020202020204" pitchFamily="34" charset="0"/>
                        </a:rPr>
                        <a:t>Direction</a:t>
                      </a:r>
                      <a:endParaRPr lang="en-SG" sz="110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solidFill>
                  </a:tcPr>
                </a:tc>
                <a:tc>
                  <a:txBody>
                    <a:bodyPr/>
                    <a:lstStyle/>
                    <a:p>
                      <a:r>
                        <a:rPr lang="vi-VN" sz="1100" dirty="0">
                          <a:solidFill>
                            <a:schemeClr val="tx1"/>
                          </a:solidFill>
                          <a:latin typeface="Arial" panose="020B0604020202020204" pitchFamily="34" charset="0"/>
                          <a:cs typeface="Arial" panose="020B0604020202020204" pitchFamily="34" charset="0"/>
                        </a:rPr>
                        <a:t>Description</a:t>
                      </a:r>
                      <a:endParaRPr lang="en-SG" sz="110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313690">
                <a:tc>
                  <a:txBody>
                    <a:bodyPr/>
                    <a:lstStyle/>
                    <a:p>
                      <a:r>
                        <a:rPr lang="en-US" altLang="en-SG" sz="1100" dirty="0">
                          <a:solidFill>
                            <a:schemeClr val="tx1"/>
                          </a:solidFill>
                          <a:latin typeface="Arial" panose="020B0604020202020204" pitchFamily="34" charset="0"/>
                          <a:cs typeface="Arial" panose="020B0604020202020204" pitchFamily="34" charset="0"/>
                        </a:rPr>
                        <a:t>r_input</a:t>
                      </a:r>
                    </a:p>
                  </a:txBody>
                  <a:tcPr>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altLang="en-SG" sz="1100" dirty="0">
                          <a:solidFill>
                            <a:schemeClr val="tx1"/>
                          </a:solidFill>
                          <a:latin typeface="Arial" panose="020B0604020202020204" pitchFamily="34" charset="0"/>
                          <a:cs typeface="Arial" panose="020B0604020202020204" pitchFamily="34" charset="0"/>
                        </a:rPr>
                        <a:t>32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vi-VN" sz="1100" dirty="0">
                          <a:solidFill>
                            <a:schemeClr val="tx1"/>
                          </a:solidFill>
                          <a:latin typeface="Arial" panose="020B0604020202020204" pitchFamily="34" charset="0"/>
                          <a:cs typeface="Arial" panose="020B0604020202020204" pitchFamily="34" charset="0"/>
                        </a:rPr>
                        <a:t>input</a:t>
                      </a:r>
                      <a:endParaRPr lang="en-SG" sz="110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altLang="en-US" sz="1100" dirty="0">
                          <a:solidFill>
                            <a:schemeClr val="tx1"/>
                          </a:solidFill>
                          <a:latin typeface="Arial" panose="020B0604020202020204" pitchFamily="34" charset="0"/>
                          <a:cs typeface="Arial" panose="020B0604020202020204" pitchFamily="34" charset="0"/>
                        </a:rPr>
                        <a:t>Data use to calculate f(R,K) and Ln/Rn</a:t>
                      </a:r>
                    </a:p>
                  </a:txBody>
                  <a:tcPr>
                    <a:lnL w="12700" cap="flat" cmpd="sng" algn="ctr">
                      <a:no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315595">
                <a:tc>
                  <a:txBody>
                    <a:bodyPr/>
                    <a:lstStyle/>
                    <a:p>
                      <a:r>
                        <a:rPr lang="en-US" altLang="en-SG" sz="1100" dirty="0">
                          <a:solidFill>
                            <a:schemeClr val="tx1"/>
                          </a:solidFill>
                          <a:latin typeface="Arial" panose="020B0604020202020204" pitchFamily="34" charset="0"/>
                          <a:cs typeface="Arial" panose="020B0604020202020204" pitchFamily="34" charset="0"/>
                        </a:rPr>
                        <a:t>re</a:t>
                      </a:r>
                    </a:p>
                  </a:txBody>
                  <a:tcPr>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altLang="en-SG" sz="1100" dirty="0">
                          <a:solidFill>
                            <a:schemeClr val="tx1"/>
                          </a:solidFill>
                          <a:latin typeface="Arial" panose="020B0604020202020204" pitchFamily="34" charset="0"/>
                          <a:cs typeface="Arial" panose="020B0604020202020204" pitchFamily="34" charset="0"/>
                        </a:rPr>
                        <a:t>48</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altLang="en-SG" sz="1100" dirty="0">
                          <a:solidFill>
                            <a:schemeClr val="tx1"/>
                          </a:solidFill>
                          <a:latin typeface="Arial" panose="020B0604020202020204" pitchFamily="34" charset="0"/>
                          <a:cs typeface="Arial" panose="020B0604020202020204" pitchFamily="34" charset="0"/>
                        </a:rPr>
                        <a:t>output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altLang="en-US" sz="1100" dirty="0">
                          <a:solidFill>
                            <a:schemeClr val="tx1"/>
                          </a:solidFill>
                          <a:latin typeface="Arial" panose="020B0604020202020204" pitchFamily="34" charset="0"/>
                          <a:cs typeface="Arial" panose="020B0604020202020204" pitchFamily="34" charset="0"/>
                        </a:rPr>
                        <a:t>Data after permutation. Input forS-Box</a:t>
                      </a:r>
                    </a:p>
                  </a:txBody>
                  <a:tcPr>
                    <a:lnL w="12700" cap="flat" cmpd="sng" algn="ctr">
                      <a:no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bl>
          </a:graphicData>
        </a:graphic>
      </p:graphicFrame>
      <p:pic>
        <p:nvPicPr>
          <p:cNvPr id="2130701857" name="Picture 1" descr="A diagram of a computer code&#10;&#10;AI-generated content may be incorrect."/>
          <p:cNvPicPr>
            <a:picLocks noChangeAspect="1"/>
          </p:cNvPicPr>
          <p:nvPr/>
        </p:nvPicPr>
        <p:blipFill>
          <a:blip r:embed="rId3"/>
          <a:stretch>
            <a:fillRect/>
          </a:stretch>
        </p:blipFill>
        <p:spPr>
          <a:xfrm>
            <a:off x="4091305" y="977900"/>
            <a:ext cx="4009390" cy="1781810"/>
          </a:xfrm>
          <a:prstGeom prst="rect">
            <a:avLst/>
          </a:prstGeom>
        </p:spPr>
      </p:pic>
      <p:pic>
        <p:nvPicPr>
          <p:cNvPr id="3" name="Picture 2"/>
          <p:cNvPicPr>
            <a:picLocks noChangeAspect="1"/>
          </p:cNvPicPr>
          <p:nvPr/>
        </p:nvPicPr>
        <p:blipFill>
          <a:blip r:embed="rId4"/>
          <a:stretch>
            <a:fillRect/>
          </a:stretch>
        </p:blipFill>
        <p:spPr>
          <a:xfrm>
            <a:off x="3528060" y="2910205"/>
            <a:ext cx="5124450" cy="30480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5459730" y="5534025"/>
            <a:ext cx="1099820" cy="368300"/>
          </a:xfrm>
          <a:prstGeom prst="rect">
            <a:avLst/>
          </a:prstGeom>
          <a:noFill/>
        </p:spPr>
        <p:txBody>
          <a:bodyPr wrap="square" rtlCol="0">
            <a:spAutoFit/>
          </a:bodyPr>
          <a:lstStyle/>
          <a:p>
            <a:r>
              <a:rPr lang="en-US"/>
              <a:t>Design</a:t>
            </a:r>
          </a:p>
        </p:txBody>
      </p:sp>
      <p:pic>
        <p:nvPicPr>
          <p:cNvPr id="145424579" name="Picture 1" descr="A graph with lines and arrows&#10;&#10;AI-generated content may be incorrect."/>
          <p:cNvPicPr>
            <a:picLocks noChangeAspect="1"/>
          </p:cNvPicPr>
          <p:nvPr/>
        </p:nvPicPr>
        <p:blipFill>
          <a:blip r:embed="rId2"/>
          <a:stretch>
            <a:fillRect/>
          </a:stretch>
        </p:blipFill>
        <p:spPr>
          <a:xfrm>
            <a:off x="1580515" y="169545"/>
            <a:ext cx="8442325" cy="522732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1376516" y="619432"/>
            <a:ext cx="1249680" cy="368300"/>
          </a:xfrm>
          <a:prstGeom prst="rect">
            <a:avLst/>
          </a:prstGeom>
          <a:noFill/>
        </p:spPr>
        <p:txBody>
          <a:bodyPr wrap="none" rtlCol="0">
            <a:spAutoFit/>
          </a:bodyPr>
          <a:lstStyle/>
          <a:p>
            <a:r>
              <a:rPr lang="vi-VN" dirty="0">
                <a:solidFill>
                  <a:srgbClr val="C00000"/>
                </a:solidFill>
                <a:latin typeface="Arial" panose="020B0604020202020204" pitchFamily="34" charset="0"/>
                <a:cs typeface="Arial" panose="020B0604020202020204" pitchFamily="34" charset="0"/>
              </a:rPr>
              <a:t>5. </a:t>
            </a:r>
            <a:r>
              <a:rPr lang="en-US" altLang="vi-VN" dirty="0">
                <a:solidFill>
                  <a:srgbClr val="C00000"/>
                </a:solidFill>
                <a:latin typeface="Arial" panose="020B0604020202020204" pitchFamily="34" charset="0"/>
                <a:cs typeface="Arial" panose="020B0604020202020204" pitchFamily="34" charset="0"/>
              </a:rPr>
              <a:t> </a:t>
            </a:r>
            <a:r>
              <a:rPr lang="vi-VN" altLang="en-US" dirty="0">
                <a:solidFill>
                  <a:srgbClr val="C00000"/>
                </a:solidFill>
                <a:latin typeface="Arial" panose="020B0604020202020204" pitchFamily="34" charset="0"/>
                <a:cs typeface="Arial" panose="020B0604020202020204" pitchFamily="34" charset="0"/>
              </a:rPr>
              <a:t>S-Box</a:t>
            </a:r>
            <a:r>
              <a:rPr lang="en-US" dirty="0">
                <a:solidFill>
                  <a:srgbClr val="C00000"/>
                </a:solidFill>
                <a:latin typeface="Arial" panose="020B0604020202020204" pitchFamily="34" charset="0"/>
                <a:cs typeface="Arial" panose="020B0604020202020204" pitchFamily="34" charset="0"/>
              </a:rPr>
              <a:t>: </a:t>
            </a:r>
            <a:endParaRPr lang="en-SG" dirty="0">
              <a:solidFill>
                <a:srgbClr val="C00000"/>
              </a:solidFill>
              <a:latin typeface="Arial" panose="020B0604020202020204" pitchFamily="34" charset="0"/>
              <a:cs typeface="Arial" panose="020B0604020202020204" pitchFamily="34" charset="0"/>
            </a:endParaRPr>
          </a:p>
        </p:txBody>
      </p:sp>
      <p:graphicFrame>
        <p:nvGraphicFramePr>
          <p:cNvPr id="9" name="Table 8"/>
          <p:cNvGraphicFramePr>
            <a:graphicFrameLocks noGrp="1"/>
          </p:cNvGraphicFramePr>
          <p:nvPr>
            <p:custDataLst>
              <p:tags r:id="rId1"/>
            </p:custDataLst>
          </p:nvPr>
        </p:nvGraphicFramePr>
        <p:xfrm>
          <a:off x="2573655" y="3520440"/>
          <a:ext cx="7489825" cy="915035"/>
        </p:xfrm>
        <a:graphic>
          <a:graphicData uri="http://schemas.openxmlformats.org/drawingml/2006/table">
            <a:tbl>
              <a:tblPr firstRow="1" bandRow="1">
                <a:tableStyleId>{073A0DAA-6AF3-43AB-8588-CEC1D06C72B9}</a:tableStyleId>
              </a:tblPr>
              <a:tblGrid>
                <a:gridCol w="1524635">
                  <a:extLst>
                    <a:ext uri="{9D8B030D-6E8A-4147-A177-3AD203B41FA5}">
                      <a16:colId xmlns:a16="http://schemas.microsoft.com/office/drawing/2014/main" val="20000"/>
                    </a:ext>
                  </a:extLst>
                </a:gridCol>
                <a:gridCol w="588645">
                  <a:extLst>
                    <a:ext uri="{9D8B030D-6E8A-4147-A177-3AD203B41FA5}">
                      <a16:colId xmlns:a16="http://schemas.microsoft.com/office/drawing/2014/main" val="20001"/>
                    </a:ext>
                  </a:extLst>
                </a:gridCol>
                <a:gridCol w="1026795">
                  <a:extLst>
                    <a:ext uri="{9D8B030D-6E8A-4147-A177-3AD203B41FA5}">
                      <a16:colId xmlns:a16="http://schemas.microsoft.com/office/drawing/2014/main" val="20002"/>
                    </a:ext>
                  </a:extLst>
                </a:gridCol>
                <a:gridCol w="4349750">
                  <a:extLst>
                    <a:ext uri="{9D8B030D-6E8A-4147-A177-3AD203B41FA5}">
                      <a16:colId xmlns:a16="http://schemas.microsoft.com/office/drawing/2014/main" val="20003"/>
                    </a:ext>
                  </a:extLst>
                </a:gridCol>
              </a:tblGrid>
              <a:tr h="285750">
                <a:tc>
                  <a:txBody>
                    <a:bodyPr/>
                    <a:lstStyle/>
                    <a:p>
                      <a:r>
                        <a:rPr lang="vi-VN" sz="1100" dirty="0">
                          <a:solidFill>
                            <a:schemeClr val="tx1"/>
                          </a:solidFill>
                          <a:latin typeface="Arial" panose="020B0604020202020204" pitchFamily="34" charset="0"/>
                          <a:cs typeface="Arial" panose="020B0604020202020204" pitchFamily="34" charset="0"/>
                        </a:rPr>
                        <a:t>Port</a:t>
                      </a:r>
                      <a:endParaRPr lang="en-SG" sz="1100" dirty="0">
                        <a:solidFill>
                          <a:schemeClr val="tx1"/>
                        </a:solidFill>
                        <a:latin typeface="Arial" panose="020B0604020202020204" pitchFamily="34" charset="0"/>
                        <a:cs typeface="Arial" panose="020B0604020202020204" pitchFamily="34" charset="0"/>
                      </a:endParaRPr>
                    </a:p>
                  </a:txBody>
                  <a:tcPr>
                    <a:lnR w="12700" cap="flat" cmpd="sng" algn="ctr">
                      <a:no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solidFill>
                  </a:tcPr>
                </a:tc>
                <a:tc>
                  <a:txBody>
                    <a:bodyPr/>
                    <a:lstStyle/>
                    <a:p>
                      <a:r>
                        <a:rPr lang="vi-VN" sz="1100" dirty="0">
                          <a:solidFill>
                            <a:schemeClr val="tx1"/>
                          </a:solidFill>
                          <a:latin typeface="Arial" panose="020B0604020202020204" pitchFamily="34" charset="0"/>
                          <a:cs typeface="Arial" panose="020B0604020202020204" pitchFamily="34" charset="0"/>
                        </a:rPr>
                        <a:t>Size</a:t>
                      </a:r>
                      <a:endParaRPr lang="en-SG" sz="110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solidFill>
                  </a:tcPr>
                </a:tc>
                <a:tc>
                  <a:txBody>
                    <a:bodyPr/>
                    <a:lstStyle/>
                    <a:p>
                      <a:r>
                        <a:rPr lang="vi-VN" sz="1100" dirty="0">
                          <a:solidFill>
                            <a:schemeClr val="tx1"/>
                          </a:solidFill>
                          <a:latin typeface="Arial" panose="020B0604020202020204" pitchFamily="34" charset="0"/>
                          <a:cs typeface="Arial" panose="020B0604020202020204" pitchFamily="34" charset="0"/>
                        </a:rPr>
                        <a:t>Direction</a:t>
                      </a:r>
                      <a:endParaRPr lang="en-SG" sz="110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solidFill>
                  </a:tcPr>
                </a:tc>
                <a:tc>
                  <a:txBody>
                    <a:bodyPr/>
                    <a:lstStyle/>
                    <a:p>
                      <a:r>
                        <a:rPr lang="vi-VN" sz="1100" dirty="0">
                          <a:solidFill>
                            <a:schemeClr val="tx1"/>
                          </a:solidFill>
                          <a:latin typeface="Arial" panose="020B0604020202020204" pitchFamily="34" charset="0"/>
                          <a:cs typeface="Arial" panose="020B0604020202020204" pitchFamily="34" charset="0"/>
                        </a:rPr>
                        <a:t>Description</a:t>
                      </a:r>
                      <a:endParaRPr lang="en-SG" sz="110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313690">
                <a:tc>
                  <a:txBody>
                    <a:bodyPr/>
                    <a:lstStyle/>
                    <a:p>
                      <a:r>
                        <a:rPr lang="en-US" altLang="en-SG" sz="1100" dirty="0">
                          <a:solidFill>
                            <a:schemeClr val="tx1"/>
                          </a:solidFill>
                          <a:latin typeface="Arial" panose="020B0604020202020204" pitchFamily="34" charset="0"/>
                          <a:cs typeface="Arial" panose="020B0604020202020204" pitchFamily="34" charset="0"/>
                        </a:rPr>
                        <a:t>r</a:t>
                      </a:r>
                      <a:r>
                        <a:rPr lang="vi-VN" altLang="en-US" sz="1100" dirty="0">
                          <a:solidFill>
                            <a:schemeClr val="tx1"/>
                          </a:solidFill>
                          <a:latin typeface="Arial" panose="020B0604020202020204" pitchFamily="34" charset="0"/>
                          <a:cs typeface="Arial" panose="020B0604020202020204" pitchFamily="34" charset="0"/>
                        </a:rPr>
                        <a:t>e_xor_key</a:t>
                      </a:r>
                    </a:p>
                  </a:txBody>
                  <a:tcPr>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altLang="en-SG" sz="1100" dirty="0">
                          <a:solidFill>
                            <a:schemeClr val="tx1"/>
                          </a:solidFill>
                          <a:latin typeface="Arial" panose="020B0604020202020204" pitchFamily="34" charset="0"/>
                          <a:cs typeface="Arial" panose="020B0604020202020204" pitchFamily="34" charset="0"/>
                        </a:rPr>
                        <a:t>48</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vi-VN" sz="1100" dirty="0">
                          <a:solidFill>
                            <a:schemeClr val="tx1"/>
                          </a:solidFill>
                          <a:latin typeface="Arial" panose="020B0604020202020204" pitchFamily="34" charset="0"/>
                          <a:cs typeface="Arial" panose="020B0604020202020204" pitchFamily="34" charset="0"/>
                        </a:rPr>
                        <a:t>input</a:t>
                      </a:r>
                      <a:endParaRPr lang="en-SG" sz="110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indent="0">
                        <a:lnSpc>
                          <a:spcPct val="107000"/>
                        </a:lnSpc>
                        <a:spcBef>
                          <a:spcPct val="0"/>
                        </a:spcBef>
                        <a:spcAft>
                          <a:spcPts val="800"/>
                        </a:spcAft>
                      </a:pPr>
                      <a:r>
                        <a:rPr lang="en-US" sz="1100" b="0">
                          <a:latin typeface="Arial" panose="020B0604020202020204" pitchFamily="34" charset="0"/>
                          <a:ea typeface="Times New Roman" panose="02020603050405020304"/>
                          <a:cs typeface="Arial" panose="020B0604020202020204" pitchFamily="34" charset="0"/>
                        </a:rPr>
                        <a:t>Data after re[31:0] XOR with key round</a:t>
                      </a:r>
                    </a:p>
                  </a:txBody>
                  <a:tcPr marL="68580" marR="68580" marT="0" marB="0">
                    <a:lnL w="12700" cap="flat" cmpd="sng" algn="ctr">
                      <a:no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315595">
                <a:tc>
                  <a:txBody>
                    <a:bodyPr/>
                    <a:lstStyle/>
                    <a:p>
                      <a:r>
                        <a:rPr lang="vi-VN" altLang="en-US" sz="1100" dirty="0">
                          <a:solidFill>
                            <a:schemeClr val="tx1"/>
                          </a:solidFill>
                          <a:latin typeface="Arial" panose="020B0604020202020204" pitchFamily="34" charset="0"/>
                          <a:cs typeface="Arial" panose="020B0604020202020204" pitchFamily="34" charset="0"/>
                        </a:rPr>
                        <a:t>p_in</a:t>
                      </a:r>
                    </a:p>
                  </a:txBody>
                  <a:tcPr>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altLang="en-SG" sz="1100" dirty="0">
                          <a:solidFill>
                            <a:schemeClr val="tx1"/>
                          </a:solidFill>
                          <a:latin typeface="Arial" panose="020B0604020202020204" pitchFamily="34" charset="0"/>
                          <a:cs typeface="Arial" panose="020B0604020202020204" pitchFamily="34" charset="0"/>
                        </a:rPr>
                        <a:t>32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altLang="en-SG" sz="1100" dirty="0">
                          <a:solidFill>
                            <a:schemeClr val="tx1"/>
                          </a:solidFill>
                          <a:latin typeface="Arial" panose="020B0604020202020204" pitchFamily="34" charset="0"/>
                          <a:cs typeface="Arial" panose="020B0604020202020204" pitchFamily="34" charset="0"/>
                        </a:rPr>
                        <a:t>output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altLang="en-US" sz="1100" dirty="0">
                          <a:solidFill>
                            <a:schemeClr val="tx1"/>
                          </a:solidFill>
                          <a:latin typeface="Arial" panose="020B0604020202020204" pitchFamily="34" charset="0"/>
                          <a:cs typeface="Arial" panose="020B0604020202020204" pitchFamily="34" charset="0"/>
                        </a:rPr>
                        <a:t>Data after converting from S-box</a:t>
                      </a:r>
                    </a:p>
                  </a:txBody>
                  <a:tcPr>
                    <a:lnL w="12700" cap="flat" cmpd="sng" algn="ctr">
                      <a:no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bl>
          </a:graphicData>
        </a:graphic>
      </p:graphicFrame>
      <p:pic>
        <p:nvPicPr>
          <p:cNvPr id="322786675" name="Picture 1" descr="A diagram of a box&#10;&#10;AI-generated content may be incorrect."/>
          <p:cNvPicPr>
            <a:picLocks noChangeAspect="1"/>
          </p:cNvPicPr>
          <p:nvPr/>
        </p:nvPicPr>
        <p:blipFill>
          <a:blip r:embed="rId3"/>
          <a:stretch>
            <a:fillRect/>
          </a:stretch>
        </p:blipFill>
        <p:spPr>
          <a:xfrm>
            <a:off x="3824605" y="924560"/>
            <a:ext cx="4530725" cy="1985645"/>
          </a:xfrm>
          <a:prstGeom prst="rect">
            <a:avLst/>
          </a:prstGeom>
        </p:spPr>
      </p:pic>
      <p:pic>
        <p:nvPicPr>
          <p:cNvPr id="2" name="Picture 1"/>
          <p:cNvPicPr>
            <a:picLocks noChangeAspect="1"/>
          </p:cNvPicPr>
          <p:nvPr/>
        </p:nvPicPr>
        <p:blipFill>
          <a:blip r:embed="rId4"/>
          <a:stretch>
            <a:fillRect/>
          </a:stretch>
        </p:blipFill>
        <p:spPr>
          <a:xfrm>
            <a:off x="2626360" y="2792095"/>
            <a:ext cx="7524750" cy="55245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5629910" y="4740910"/>
            <a:ext cx="1099820" cy="368300"/>
          </a:xfrm>
          <a:prstGeom prst="rect">
            <a:avLst/>
          </a:prstGeom>
          <a:noFill/>
        </p:spPr>
        <p:txBody>
          <a:bodyPr wrap="square" rtlCol="0">
            <a:spAutoFit/>
          </a:bodyPr>
          <a:lstStyle/>
          <a:p>
            <a:r>
              <a:rPr lang="en-US"/>
              <a:t>Design</a:t>
            </a:r>
          </a:p>
        </p:txBody>
      </p:sp>
      <p:pic>
        <p:nvPicPr>
          <p:cNvPr id="2046475021" name="Picture 1" descr="A diagram of a computer code&#10;&#10;AI-generated content may be incorrect."/>
          <p:cNvPicPr>
            <a:picLocks noChangeAspect="1"/>
          </p:cNvPicPr>
          <p:nvPr/>
        </p:nvPicPr>
        <p:blipFill>
          <a:blip r:embed="rId2"/>
          <a:stretch>
            <a:fillRect/>
          </a:stretch>
        </p:blipFill>
        <p:spPr>
          <a:xfrm>
            <a:off x="2275840" y="603250"/>
            <a:ext cx="7640955" cy="413766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1376516" y="619432"/>
            <a:ext cx="1033780" cy="368300"/>
          </a:xfrm>
          <a:prstGeom prst="rect">
            <a:avLst/>
          </a:prstGeom>
          <a:noFill/>
        </p:spPr>
        <p:txBody>
          <a:bodyPr wrap="none" rtlCol="0">
            <a:spAutoFit/>
          </a:bodyPr>
          <a:lstStyle/>
          <a:p>
            <a:r>
              <a:rPr lang="vi-VN" dirty="0">
                <a:solidFill>
                  <a:srgbClr val="C00000"/>
                </a:solidFill>
                <a:latin typeface="Arial" panose="020B0604020202020204" pitchFamily="34" charset="0"/>
                <a:cs typeface="Arial" panose="020B0604020202020204" pitchFamily="34" charset="0"/>
              </a:rPr>
              <a:t>5.</a:t>
            </a:r>
            <a:r>
              <a:rPr lang="en-US" altLang="vi-VN" dirty="0">
                <a:solidFill>
                  <a:srgbClr val="C00000"/>
                </a:solidFill>
                <a:latin typeface="Arial" panose="020B0604020202020204" pitchFamily="34" charset="0"/>
                <a:cs typeface="Arial" panose="020B0604020202020204" pitchFamily="34" charset="0"/>
              </a:rPr>
              <a:t>1</a:t>
            </a:r>
            <a:r>
              <a:rPr lang="vi-VN" dirty="0">
                <a:solidFill>
                  <a:srgbClr val="C00000"/>
                </a:solidFill>
                <a:latin typeface="Arial" panose="020B0604020202020204" pitchFamily="34" charset="0"/>
                <a:cs typeface="Arial" panose="020B0604020202020204" pitchFamily="34" charset="0"/>
              </a:rPr>
              <a:t> </a:t>
            </a:r>
            <a:r>
              <a:rPr lang="en-US" altLang="vi-VN" dirty="0">
                <a:solidFill>
                  <a:srgbClr val="C00000"/>
                </a:solidFill>
                <a:latin typeface="Arial" panose="020B0604020202020204" pitchFamily="34" charset="0"/>
                <a:cs typeface="Arial" panose="020B0604020202020204" pitchFamily="34" charset="0"/>
              </a:rPr>
              <a:t> </a:t>
            </a:r>
            <a:r>
              <a:rPr lang="vi-VN" altLang="en-US" dirty="0">
                <a:solidFill>
                  <a:srgbClr val="C00000"/>
                </a:solidFill>
                <a:latin typeface="Arial" panose="020B0604020202020204" pitchFamily="34" charset="0"/>
                <a:cs typeface="Arial" panose="020B0604020202020204" pitchFamily="34" charset="0"/>
              </a:rPr>
              <a:t>S</a:t>
            </a:r>
            <a:r>
              <a:rPr lang="en-US" altLang="vi-VN" dirty="0">
                <a:solidFill>
                  <a:srgbClr val="C00000"/>
                </a:solidFill>
                <a:latin typeface="Arial" panose="020B0604020202020204" pitchFamily="34" charset="0"/>
                <a:cs typeface="Arial" panose="020B0604020202020204" pitchFamily="34" charset="0"/>
              </a:rPr>
              <a:t>1</a:t>
            </a:r>
            <a:r>
              <a:rPr lang="en-US" dirty="0">
                <a:solidFill>
                  <a:srgbClr val="C00000"/>
                </a:solidFill>
                <a:latin typeface="Arial" panose="020B0604020202020204" pitchFamily="34" charset="0"/>
                <a:cs typeface="Arial" panose="020B0604020202020204" pitchFamily="34" charset="0"/>
              </a:rPr>
              <a:t>: </a:t>
            </a:r>
            <a:endParaRPr lang="en-SG" dirty="0">
              <a:solidFill>
                <a:srgbClr val="C00000"/>
              </a:solidFill>
              <a:latin typeface="Arial" panose="020B0604020202020204" pitchFamily="34" charset="0"/>
              <a:cs typeface="Arial" panose="020B0604020202020204" pitchFamily="34" charset="0"/>
            </a:endParaRPr>
          </a:p>
        </p:txBody>
      </p:sp>
      <p:graphicFrame>
        <p:nvGraphicFramePr>
          <p:cNvPr id="9" name="Table 8"/>
          <p:cNvGraphicFramePr>
            <a:graphicFrameLocks noGrp="1"/>
          </p:cNvGraphicFramePr>
          <p:nvPr>
            <p:custDataLst>
              <p:tags r:id="rId1"/>
            </p:custDataLst>
          </p:nvPr>
        </p:nvGraphicFramePr>
        <p:xfrm>
          <a:off x="2573655" y="3520440"/>
          <a:ext cx="7489825" cy="915035"/>
        </p:xfrm>
        <a:graphic>
          <a:graphicData uri="http://schemas.openxmlformats.org/drawingml/2006/table">
            <a:tbl>
              <a:tblPr firstRow="1" bandRow="1">
                <a:tableStyleId>{073A0DAA-6AF3-43AB-8588-CEC1D06C72B9}</a:tableStyleId>
              </a:tblPr>
              <a:tblGrid>
                <a:gridCol w="1524635">
                  <a:extLst>
                    <a:ext uri="{9D8B030D-6E8A-4147-A177-3AD203B41FA5}">
                      <a16:colId xmlns:a16="http://schemas.microsoft.com/office/drawing/2014/main" val="20000"/>
                    </a:ext>
                  </a:extLst>
                </a:gridCol>
                <a:gridCol w="588645">
                  <a:extLst>
                    <a:ext uri="{9D8B030D-6E8A-4147-A177-3AD203B41FA5}">
                      <a16:colId xmlns:a16="http://schemas.microsoft.com/office/drawing/2014/main" val="20001"/>
                    </a:ext>
                  </a:extLst>
                </a:gridCol>
                <a:gridCol w="1026795">
                  <a:extLst>
                    <a:ext uri="{9D8B030D-6E8A-4147-A177-3AD203B41FA5}">
                      <a16:colId xmlns:a16="http://schemas.microsoft.com/office/drawing/2014/main" val="20002"/>
                    </a:ext>
                  </a:extLst>
                </a:gridCol>
                <a:gridCol w="4349750">
                  <a:extLst>
                    <a:ext uri="{9D8B030D-6E8A-4147-A177-3AD203B41FA5}">
                      <a16:colId xmlns:a16="http://schemas.microsoft.com/office/drawing/2014/main" val="20003"/>
                    </a:ext>
                  </a:extLst>
                </a:gridCol>
              </a:tblGrid>
              <a:tr h="285750">
                <a:tc>
                  <a:txBody>
                    <a:bodyPr/>
                    <a:lstStyle/>
                    <a:p>
                      <a:r>
                        <a:rPr lang="vi-VN" sz="1100" dirty="0">
                          <a:solidFill>
                            <a:schemeClr val="tx1"/>
                          </a:solidFill>
                          <a:latin typeface="Arial" panose="020B0604020202020204" pitchFamily="34" charset="0"/>
                          <a:cs typeface="Arial" panose="020B0604020202020204" pitchFamily="34" charset="0"/>
                        </a:rPr>
                        <a:t>Port</a:t>
                      </a:r>
                      <a:endParaRPr lang="en-SG" sz="1100" dirty="0">
                        <a:solidFill>
                          <a:schemeClr val="tx1"/>
                        </a:solidFill>
                        <a:latin typeface="Arial" panose="020B0604020202020204" pitchFamily="34" charset="0"/>
                        <a:cs typeface="Arial" panose="020B0604020202020204" pitchFamily="34" charset="0"/>
                      </a:endParaRPr>
                    </a:p>
                  </a:txBody>
                  <a:tcPr>
                    <a:lnR w="12700" cap="flat" cmpd="sng" algn="ctr">
                      <a:no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solidFill>
                  </a:tcPr>
                </a:tc>
                <a:tc>
                  <a:txBody>
                    <a:bodyPr/>
                    <a:lstStyle/>
                    <a:p>
                      <a:r>
                        <a:rPr lang="vi-VN" sz="1100" dirty="0">
                          <a:solidFill>
                            <a:schemeClr val="tx1"/>
                          </a:solidFill>
                          <a:latin typeface="Arial" panose="020B0604020202020204" pitchFamily="34" charset="0"/>
                          <a:cs typeface="Arial" panose="020B0604020202020204" pitchFamily="34" charset="0"/>
                        </a:rPr>
                        <a:t>Size</a:t>
                      </a:r>
                      <a:endParaRPr lang="en-SG" sz="110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solidFill>
                  </a:tcPr>
                </a:tc>
                <a:tc>
                  <a:txBody>
                    <a:bodyPr/>
                    <a:lstStyle/>
                    <a:p>
                      <a:r>
                        <a:rPr lang="vi-VN" sz="1100" dirty="0">
                          <a:solidFill>
                            <a:schemeClr val="tx1"/>
                          </a:solidFill>
                          <a:latin typeface="Arial" panose="020B0604020202020204" pitchFamily="34" charset="0"/>
                          <a:cs typeface="Arial" panose="020B0604020202020204" pitchFamily="34" charset="0"/>
                        </a:rPr>
                        <a:t>Direction</a:t>
                      </a:r>
                      <a:endParaRPr lang="en-SG" sz="110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solidFill>
                  </a:tcPr>
                </a:tc>
                <a:tc>
                  <a:txBody>
                    <a:bodyPr/>
                    <a:lstStyle/>
                    <a:p>
                      <a:r>
                        <a:rPr lang="vi-VN" sz="1100" dirty="0">
                          <a:solidFill>
                            <a:schemeClr val="tx1"/>
                          </a:solidFill>
                          <a:latin typeface="Arial" panose="020B0604020202020204" pitchFamily="34" charset="0"/>
                          <a:cs typeface="Arial" panose="020B0604020202020204" pitchFamily="34" charset="0"/>
                        </a:rPr>
                        <a:t>Description</a:t>
                      </a:r>
                      <a:endParaRPr lang="en-SG" sz="110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313690">
                <a:tc>
                  <a:txBody>
                    <a:bodyPr/>
                    <a:lstStyle/>
                    <a:p>
                      <a:r>
                        <a:rPr lang="en-US" altLang="vi-VN" sz="1100" dirty="0">
                          <a:solidFill>
                            <a:schemeClr val="tx1"/>
                          </a:solidFill>
                          <a:latin typeface="Arial" panose="020B0604020202020204" pitchFamily="34" charset="0"/>
                          <a:cs typeface="Arial" panose="020B0604020202020204" pitchFamily="34" charset="0"/>
                        </a:rPr>
                        <a:t>s1_in</a:t>
                      </a:r>
                    </a:p>
                  </a:txBody>
                  <a:tcPr>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altLang="en-SG" sz="1100" dirty="0">
                          <a:solidFill>
                            <a:schemeClr val="tx1"/>
                          </a:solidFill>
                          <a:latin typeface="Arial" panose="020B0604020202020204" pitchFamily="34" charset="0"/>
                          <a:cs typeface="Arial" panose="020B0604020202020204" pitchFamily="34" charset="0"/>
                        </a:rPr>
                        <a:t>6</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vi-VN" sz="1100" dirty="0">
                          <a:solidFill>
                            <a:schemeClr val="tx1"/>
                          </a:solidFill>
                          <a:latin typeface="Arial" panose="020B0604020202020204" pitchFamily="34" charset="0"/>
                          <a:cs typeface="Arial" panose="020B0604020202020204" pitchFamily="34" charset="0"/>
                        </a:rPr>
                        <a:t>input</a:t>
                      </a:r>
                      <a:endParaRPr lang="en-SG" sz="110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indent="0">
                        <a:lnSpc>
                          <a:spcPct val="107000"/>
                        </a:lnSpc>
                        <a:spcBef>
                          <a:spcPct val="0"/>
                        </a:spcBef>
                        <a:spcAft>
                          <a:spcPts val="800"/>
                        </a:spcAft>
                      </a:pPr>
                      <a:r>
                        <a:rPr lang="en-US" altLang="en-US" sz="1100" b="0">
                          <a:latin typeface="Arial" panose="020B0604020202020204" pitchFamily="34" charset="0"/>
                          <a:ea typeface="Times New Roman" panose="02020603050405020304"/>
                          <a:cs typeface="Arial" panose="020B0604020202020204" pitchFamily="34" charset="0"/>
                        </a:rPr>
                        <a:t>Data from 1st to 6th bit of re_xor_key[47:0]</a:t>
                      </a:r>
                    </a:p>
                  </a:txBody>
                  <a:tcPr marL="68580" marR="68580" marT="0" marB="0">
                    <a:lnL w="12700" cap="flat" cmpd="sng" algn="ctr">
                      <a:no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315595">
                <a:tc>
                  <a:txBody>
                    <a:bodyPr/>
                    <a:lstStyle/>
                    <a:p>
                      <a:r>
                        <a:rPr lang="en-US" altLang="vi-VN" sz="1100" dirty="0">
                          <a:solidFill>
                            <a:schemeClr val="tx1"/>
                          </a:solidFill>
                          <a:latin typeface="Arial" panose="020B0604020202020204" pitchFamily="34" charset="0"/>
                          <a:cs typeface="Arial" panose="020B0604020202020204" pitchFamily="34" charset="0"/>
                        </a:rPr>
                        <a:t>s1_out</a:t>
                      </a:r>
                    </a:p>
                  </a:txBody>
                  <a:tcPr>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altLang="en-SG" sz="1100" dirty="0">
                          <a:solidFill>
                            <a:schemeClr val="tx1"/>
                          </a:solidFill>
                          <a:latin typeface="Arial" panose="020B0604020202020204" pitchFamily="34" charset="0"/>
                          <a:cs typeface="Arial" panose="020B0604020202020204" pitchFamily="34" charset="0"/>
                        </a:rPr>
                        <a:t>4</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altLang="en-SG" sz="1100" dirty="0">
                          <a:solidFill>
                            <a:schemeClr val="tx1"/>
                          </a:solidFill>
                          <a:latin typeface="Arial" panose="020B0604020202020204" pitchFamily="34" charset="0"/>
                          <a:cs typeface="Arial" panose="020B0604020202020204" pitchFamily="34" charset="0"/>
                        </a:rPr>
                        <a:t>output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altLang="en-US" sz="1100" dirty="0">
                          <a:solidFill>
                            <a:schemeClr val="tx1"/>
                          </a:solidFill>
                          <a:latin typeface="Arial" panose="020B0604020202020204" pitchFamily="34" charset="0"/>
                          <a:cs typeface="Arial" panose="020B0604020202020204" pitchFamily="34" charset="0"/>
                        </a:rPr>
                        <a:t>Data after converting from S1 table.</a:t>
                      </a:r>
                    </a:p>
                  </a:txBody>
                  <a:tcPr>
                    <a:lnL w="12700" cap="flat" cmpd="sng" algn="ctr">
                      <a:no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bl>
          </a:graphicData>
        </a:graphic>
      </p:graphicFrame>
      <p:pic>
        <p:nvPicPr>
          <p:cNvPr id="3" name="Picture 2"/>
          <p:cNvPicPr>
            <a:picLocks noChangeAspect="1"/>
          </p:cNvPicPr>
          <p:nvPr/>
        </p:nvPicPr>
        <p:blipFill>
          <a:blip r:embed="rId3"/>
          <a:stretch>
            <a:fillRect/>
          </a:stretch>
        </p:blipFill>
        <p:spPr>
          <a:xfrm>
            <a:off x="3241675" y="1663065"/>
            <a:ext cx="6153785" cy="1419225"/>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diagram of a computer network&#10;&#10;AI-generated content may be incorrect."/>
          <p:cNvPicPr>
            <a:picLocks noChangeAspect="1"/>
          </p:cNvPicPr>
          <p:nvPr/>
        </p:nvPicPr>
        <p:blipFill>
          <a:blip r:embed="rId2"/>
          <a:stretch>
            <a:fillRect/>
          </a:stretch>
        </p:blipFill>
        <p:spPr>
          <a:xfrm>
            <a:off x="0" y="641118"/>
            <a:ext cx="5731510" cy="2673985"/>
          </a:xfrm>
          <a:prstGeom prst="rect">
            <a:avLst/>
          </a:prstGeom>
        </p:spPr>
      </p:pic>
      <p:pic>
        <p:nvPicPr>
          <p:cNvPr id="5" name="Picture 4" descr="A diagram of a computer network&#10;&#10;AI-generated content may be incorrect."/>
          <p:cNvPicPr>
            <a:picLocks noChangeAspect="1"/>
          </p:cNvPicPr>
          <p:nvPr/>
        </p:nvPicPr>
        <p:blipFill>
          <a:blip r:embed="rId2"/>
          <a:stretch>
            <a:fillRect/>
          </a:stretch>
        </p:blipFill>
        <p:spPr>
          <a:xfrm>
            <a:off x="5943948" y="641117"/>
            <a:ext cx="5731510" cy="2673985"/>
          </a:xfrm>
          <a:prstGeom prst="rect">
            <a:avLst/>
          </a:prstGeom>
        </p:spPr>
      </p:pic>
      <p:pic>
        <p:nvPicPr>
          <p:cNvPr id="6" name="Picture 5" descr="A diagram of electrical wiring&#10;&#10;AI-generated content may be incorrect."/>
          <p:cNvPicPr>
            <a:picLocks noChangeAspect="1"/>
          </p:cNvPicPr>
          <p:nvPr/>
        </p:nvPicPr>
        <p:blipFill>
          <a:blip r:embed="rId3"/>
          <a:stretch>
            <a:fillRect/>
          </a:stretch>
        </p:blipFill>
        <p:spPr>
          <a:xfrm>
            <a:off x="0" y="3704109"/>
            <a:ext cx="5731510" cy="2377440"/>
          </a:xfrm>
          <a:prstGeom prst="rect">
            <a:avLst/>
          </a:prstGeom>
        </p:spPr>
      </p:pic>
      <p:pic>
        <p:nvPicPr>
          <p:cNvPr id="7" name="Picture 6" descr="A diagram of a computer&#10;&#10;AI-generated content may be incorrect."/>
          <p:cNvPicPr>
            <a:picLocks noChangeAspect="1"/>
          </p:cNvPicPr>
          <p:nvPr/>
        </p:nvPicPr>
        <p:blipFill>
          <a:blip r:embed="rId4"/>
          <a:stretch>
            <a:fillRect/>
          </a:stretch>
        </p:blipFill>
        <p:spPr>
          <a:xfrm>
            <a:off x="5943948" y="3704109"/>
            <a:ext cx="5731510" cy="2296795"/>
          </a:xfrm>
          <a:prstGeom prst="rect">
            <a:avLst/>
          </a:prstGeom>
        </p:spPr>
      </p:pic>
      <p:sp>
        <p:nvSpPr>
          <p:cNvPr id="10" name="Text Box 9"/>
          <p:cNvSpPr txBox="1"/>
          <p:nvPr/>
        </p:nvSpPr>
        <p:spPr>
          <a:xfrm>
            <a:off x="5546090" y="6081395"/>
            <a:ext cx="1099820" cy="368300"/>
          </a:xfrm>
          <a:prstGeom prst="rect">
            <a:avLst/>
          </a:prstGeom>
          <a:noFill/>
        </p:spPr>
        <p:txBody>
          <a:bodyPr wrap="square" rtlCol="0">
            <a:spAutoFit/>
          </a:bodyPr>
          <a:lstStyle/>
          <a:p>
            <a:r>
              <a:rPr lang="en-US"/>
              <a:t>Design</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1376516" y="619432"/>
            <a:ext cx="1033780" cy="368300"/>
          </a:xfrm>
          <a:prstGeom prst="rect">
            <a:avLst/>
          </a:prstGeom>
          <a:noFill/>
        </p:spPr>
        <p:txBody>
          <a:bodyPr wrap="none" rtlCol="0">
            <a:spAutoFit/>
          </a:bodyPr>
          <a:lstStyle/>
          <a:p>
            <a:r>
              <a:rPr lang="vi-VN" dirty="0">
                <a:solidFill>
                  <a:srgbClr val="C00000"/>
                </a:solidFill>
                <a:latin typeface="Arial" panose="020B0604020202020204" pitchFamily="34" charset="0"/>
                <a:cs typeface="Arial" panose="020B0604020202020204" pitchFamily="34" charset="0"/>
              </a:rPr>
              <a:t>5.</a:t>
            </a:r>
            <a:r>
              <a:rPr lang="en-US" altLang="vi-VN" dirty="0">
                <a:solidFill>
                  <a:srgbClr val="C00000"/>
                </a:solidFill>
                <a:latin typeface="Arial" panose="020B0604020202020204" pitchFamily="34" charset="0"/>
                <a:cs typeface="Arial" panose="020B0604020202020204" pitchFamily="34" charset="0"/>
              </a:rPr>
              <a:t>2</a:t>
            </a:r>
            <a:r>
              <a:rPr lang="vi-VN" dirty="0">
                <a:solidFill>
                  <a:srgbClr val="C00000"/>
                </a:solidFill>
                <a:latin typeface="Arial" panose="020B0604020202020204" pitchFamily="34" charset="0"/>
                <a:cs typeface="Arial" panose="020B0604020202020204" pitchFamily="34" charset="0"/>
              </a:rPr>
              <a:t> </a:t>
            </a:r>
            <a:r>
              <a:rPr lang="en-US" altLang="vi-VN" dirty="0">
                <a:solidFill>
                  <a:srgbClr val="C00000"/>
                </a:solidFill>
                <a:latin typeface="Arial" panose="020B0604020202020204" pitchFamily="34" charset="0"/>
                <a:cs typeface="Arial" panose="020B0604020202020204" pitchFamily="34" charset="0"/>
              </a:rPr>
              <a:t> </a:t>
            </a:r>
            <a:r>
              <a:rPr lang="vi-VN" altLang="en-US" dirty="0">
                <a:solidFill>
                  <a:srgbClr val="C00000"/>
                </a:solidFill>
                <a:latin typeface="Arial" panose="020B0604020202020204" pitchFamily="34" charset="0"/>
                <a:cs typeface="Arial" panose="020B0604020202020204" pitchFamily="34" charset="0"/>
              </a:rPr>
              <a:t>S</a:t>
            </a:r>
            <a:r>
              <a:rPr lang="en-US" altLang="vi-VN" dirty="0">
                <a:solidFill>
                  <a:srgbClr val="C00000"/>
                </a:solidFill>
                <a:latin typeface="Arial" panose="020B0604020202020204" pitchFamily="34" charset="0"/>
                <a:cs typeface="Arial" panose="020B0604020202020204" pitchFamily="34" charset="0"/>
              </a:rPr>
              <a:t>2</a:t>
            </a:r>
            <a:r>
              <a:rPr lang="en-US" dirty="0">
                <a:solidFill>
                  <a:srgbClr val="C00000"/>
                </a:solidFill>
                <a:latin typeface="Arial" panose="020B0604020202020204" pitchFamily="34" charset="0"/>
                <a:cs typeface="Arial" panose="020B0604020202020204" pitchFamily="34" charset="0"/>
              </a:rPr>
              <a:t>: </a:t>
            </a:r>
            <a:endParaRPr lang="en-SG" dirty="0">
              <a:solidFill>
                <a:srgbClr val="C00000"/>
              </a:solidFill>
              <a:latin typeface="Arial" panose="020B0604020202020204" pitchFamily="34" charset="0"/>
              <a:cs typeface="Arial" panose="020B0604020202020204" pitchFamily="34" charset="0"/>
            </a:endParaRPr>
          </a:p>
        </p:txBody>
      </p:sp>
      <p:graphicFrame>
        <p:nvGraphicFramePr>
          <p:cNvPr id="9" name="Table 8"/>
          <p:cNvGraphicFramePr>
            <a:graphicFrameLocks noGrp="1"/>
          </p:cNvGraphicFramePr>
          <p:nvPr>
            <p:custDataLst>
              <p:tags r:id="rId1"/>
            </p:custDataLst>
          </p:nvPr>
        </p:nvGraphicFramePr>
        <p:xfrm>
          <a:off x="2573655" y="3520440"/>
          <a:ext cx="7489825" cy="915035"/>
        </p:xfrm>
        <a:graphic>
          <a:graphicData uri="http://schemas.openxmlformats.org/drawingml/2006/table">
            <a:tbl>
              <a:tblPr firstRow="1" bandRow="1">
                <a:tableStyleId>{073A0DAA-6AF3-43AB-8588-CEC1D06C72B9}</a:tableStyleId>
              </a:tblPr>
              <a:tblGrid>
                <a:gridCol w="1524635">
                  <a:extLst>
                    <a:ext uri="{9D8B030D-6E8A-4147-A177-3AD203B41FA5}">
                      <a16:colId xmlns:a16="http://schemas.microsoft.com/office/drawing/2014/main" val="20000"/>
                    </a:ext>
                  </a:extLst>
                </a:gridCol>
                <a:gridCol w="588645">
                  <a:extLst>
                    <a:ext uri="{9D8B030D-6E8A-4147-A177-3AD203B41FA5}">
                      <a16:colId xmlns:a16="http://schemas.microsoft.com/office/drawing/2014/main" val="20001"/>
                    </a:ext>
                  </a:extLst>
                </a:gridCol>
                <a:gridCol w="1026795">
                  <a:extLst>
                    <a:ext uri="{9D8B030D-6E8A-4147-A177-3AD203B41FA5}">
                      <a16:colId xmlns:a16="http://schemas.microsoft.com/office/drawing/2014/main" val="20002"/>
                    </a:ext>
                  </a:extLst>
                </a:gridCol>
                <a:gridCol w="4349750">
                  <a:extLst>
                    <a:ext uri="{9D8B030D-6E8A-4147-A177-3AD203B41FA5}">
                      <a16:colId xmlns:a16="http://schemas.microsoft.com/office/drawing/2014/main" val="20003"/>
                    </a:ext>
                  </a:extLst>
                </a:gridCol>
              </a:tblGrid>
              <a:tr h="285750">
                <a:tc>
                  <a:txBody>
                    <a:bodyPr/>
                    <a:lstStyle/>
                    <a:p>
                      <a:r>
                        <a:rPr lang="vi-VN" sz="1100" dirty="0">
                          <a:solidFill>
                            <a:schemeClr val="tx1"/>
                          </a:solidFill>
                          <a:latin typeface="Arial" panose="020B0604020202020204" pitchFamily="34" charset="0"/>
                          <a:cs typeface="Arial" panose="020B0604020202020204" pitchFamily="34" charset="0"/>
                        </a:rPr>
                        <a:t>Port</a:t>
                      </a:r>
                      <a:endParaRPr lang="en-SG" sz="1100" dirty="0">
                        <a:solidFill>
                          <a:schemeClr val="tx1"/>
                        </a:solidFill>
                        <a:latin typeface="Arial" panose="020B0604020202020204" pitchFamily="34" charset="0"/>
                        <a:cs typeface="Arial" panose="020B0604020202020204" pitchFamily="34" charset="0"/>
                      </a:endParaRPr>
                    </a:p>
                  </a:txBody>
                  <a:tcPr>
                    <a:lnR w="12700" cap="flat" cmpd="sng" algn="ctr">
                      <a:no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solidFill>
                  </a:tcPr>
                </a:tc>
                <a:tc>
                  <a:txBody>
                    <a:bodyPr/>
                    <a:lstStyle/>
                    <a:p>
                      <a:r>
                        <a:rPr lang="vi-VN" sz="1100" dirty="0">
                          <a:solidFill>
                            <a:schemeClr val="tx1"/>
                          </a:solidFill>
                          <a:latin typeface="Arial" panose="020B0604020202020204" pitchFamily="34" charset="0"/>
                          <a:cs typeface="Arial" panose="020B0604020202020204" pitchFamily="34" charset="0"/>
                        </a:rPr>
                        <a:t>Size</a:t>
                      </a:r>
                      <a:endParaRPr lang="en-SG" sz="110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solidFill>
                  </a:tcPr>
                </a:tc>
                <a:tc>
                  <a:txBody>
                    <a:bodyPr/>
                    <a:lstStyle/>
                    <a:p>
                      <a:r>
                        <a:rPr lang="vi-VN" sz="1100" dirty="0">
                          <a:solidFill>
                            <a:schemeClr val="tx1"/>
                          </a:solidFill>
                          <a:latin typeface="Arial" panose="020B0604020202020204" pitchFamily="34" charset="0"/>
                          <a:cs typeface="Arial" panose="020B0604020202020204" pitchFamily="34" charset="0"/>
                        </a:rPr>
                        <a:t>Direction</a:t>
                      </a:r>
                      <a:endParaRPr lang="en-SG" sz="110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solidFill>
                  </a:tcPr>
                </a:tc>
                <a:tc>
                  <a:txBody>
                    <a:bodyPr/>
                    <a:lstStyle/>
                    <a:p>
                      <a:r>
                        <a:rPr lang="vi-VN" sz="1100" dirty="0">
                          <a:solidFill>
                            <a:schemeClr val="tx1"/>
                          </a:solidFill>
                          <a:latin typeface="Arial" panose="020B0604020202020204" pitchFamily="34" charset="0"/>
                          <a:cs typeface="Arial" panose="020B0604020202020204" pitchFamily="34" charset="0"/>
                        </a:rPr>
                        <a:t>Description</a:t>
                      </a:r>
                      <a:endParaRPr lang="en-SG" sz="110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313690">
                <a:tc>
                  <a:txBody>
                    <a:bodyPr/>
                    <a:lstStyle/>
                    <a:p>
                      <a:r>
                        <a:rPr lang="en-US" altLang="vi-VN" sz="1100" dirty="0">
                          <a:solidFill>
                            <a:schemeClr val="tx1"/>
                          </a:solidFill>
                          <a:latin typeface="Arial" panose="020B0604020202020204" pitchFamily="34" charset="0"/>
                          <a:cs typeface="Arial" panose="020B0604020202020204" pitchFamily="34" charset="0"/>
                        </a:rPr>
                        <a:t>s2_in</a:t>
                      </a:r>
                    </a:p>
                  </a:txBody>
                  <a:tcPr>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altLang="en-SG" sz="1100" dirty="0">
                          <a:solidFill>
                            <a:schemeClr val="tx1"/>
                          </a:solidFill>
                          <a:latin typeface="Arial" panose="020B0604020202020204" pitchFamily="34" charset="0"/>
                          <a:cs typeface="Arial" panose="020B0604020202020204" pitchFamily="34" charset="0"/>
                        </a:rPr>
                        <a:t>6</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vi-VN" sz="1100" dirty="0">
                          <a:solidFill>
                            <a:schemeClr val="tx1"/>
                          </a:solidFill>
                          <a:latin typeface="Arial" panose="020B0604020202020204" pitchFamily="34" charset="0"/>
                          <a:cs typeface="Arial" panose="020B0604020202020204" pitchFamily="34" charset="0"/>
                        </a:rPr>
                        <a:t>input</a:t>
                      </a:r>
                      <a:endParaRPr lang="en-SG" sz="110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indent="0">
                        <a:lnSpc>
                          <a:spcPct val="107000"/>
                        </a:lnSpc>
                        <a:spcBef>
                          <a:spcPct val="0"/>
                        </a:spcBef>
                        <a:spcAft>
                          <a:spcPts val="800"/>
                        </a:spcAft>
                      </a:pPr>
                      <a:r>
                        <a:rPr lang="en-US" altLang="en-US" sz="1100" b="0">
                          <a:latin typeface="Arial" panose="020B0604020202020204" pitchFamily="34" charset="0"/>
                          <a:ea typeface="Times New Roman" panose="02020603050405020304"/>
                          <a:cs typeface="Arial" panose="020B0604020202020204" pitchFamily="34" charset="0"/>
                        </a:rPr>
                        <a:t>Data from 7th to 12nd bit of re_xor_key[47:0]</a:t>
                      </a:r>
                    </a:p>
                  </a:txBody>
                  <a:tcPr marL="68580" marR="68580" marT="0" marB="0">
                    <a:lnL w="12700" cap="flat" cmpd="sng" algn="ctr">
                      <a:no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315595">
                <a:tc>
                  <a:txBody>
                    <a:bodyPr/>
                    <a:lstStyle/>
                    <a:p>
                      <a:r>
                        <a:rPr lang="en-US" altLang="vi-VN" sz="1100" dirty="0">
                          <a:solidFill>
                            <a:schemeClr val="tx1"/>
                          </a:solidFill>
                          <a:latin typeface="Arial" panose="020B0604020202020204" pitchFamily="34" charset="0"/>
                          <a:cs typeface="Arial" panose="020B0604020202020204" pitchFamily="34" charset="0"/>
                        </a:rPr>
                        <a:t>s2_out</a:t>
                      </a:r>
                    </a:p>
                  </a:txBody>
                  <a:tcPr>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altLang="en-SG" sz="1100" dirty="0">
                          <a:solidFill>
                            <a:schemeClr val="tx1"/>
                          </a:solidFill>
                          <a:latin typeface="Arial" panose="020B0604020202020204" pitchFamily="34" charset="0"/>
                          <a:cs typeface="Arial" panose="020B0604020202020204" pitchFamily="34" charset="0"/>
                        </a:rPr>
                        <a:t>4</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altLang="en-SG" sz="1100" dirty="0">
                          <a:solidFill>
                            <a:schemeClr val="tx1"/>
                          </a:solidFill>
                          <a:latin typeface="Arial" panose="020B0604020202020204" pitchFamily="34" charset="0"/>
                          <a:cs typeface="Arial" panose="020B0604020202020204" pitchFamily="34" charset="0"/>
                        </a:rPr>
                        <a:t>output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altLang="en-US" sz="1100" dirty="0">
                          <a:solidFill>
                            <a:schemeClr val="tx1"/>
                          </a:solidFill>
                          <a:latin typeface="Arial" panose="020B0604020202020204" pitchFamily="34" charset="0"/>
                          <a:cs typeface="Arial" panose="020B0604020202020204" pitchFamily="34" charset="0"/>
                        </a:rPr>
                        <a:t>Data after converting from S2 table.</a:t>
                      </a:r>
                    </a:p>
                  </a:txBody>
                  <a:tcPr>
                    <a:lnL w="12700" cap="flat" cmpd="sng" algn="ctr">
                      <a:no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bl>
          </a:graphicData>
        </a:graphic>
      </p:graphicFrame>
      <p:pic>
        <p:nvPicPr>
          <p:cNvPr id="2" name="Picture 1"/>
          <p:cNvPicPr>
            <a:picLocks noChangeAspect="1"/>
          </p:cNvPicPr>
          <p:nvPr/>
        </p:nvPicPr>
        <p:blipFill>
          <a:blip r:embed="rId3"/>
          <a:stretch>
            <a:fillRect/>
          </a:stretch>
        </p:blipFill>
        <p:spPr>
          <a:xfrm>
            <a:off x="3723005" y="1788160"/>
            <a:ext cx="5191760" cy="1477645"/>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Box 9"/>
          <p:cNvSpPr txBox="1"/>
          <p:nvPr/>
        </p:nvSpPr>
        <p:spPr>
          <a:xfrm>
            <a:off x="5546090" y="6081395"/>
            <a:ext cx="1099820" cy="368300"/>
          </a:xfrm>
          <a:prstGeom prst="rect">
            <a:avLst/>
          </a:prstGeom>
          <a:noFill/>
        </p:spPr>
        <p:txBody>
          <a:bodyPr wrap="square" rtlCol="0">
            <a:spAutoFit/>
          </a:bodyPr>
          <a:lstStyle/>
          <a:p>
            <a:r>
              <a:rPr lang="en-US"/>
              <a:t>Design</a:t>
            </a:r>
          </a:p>
        </p:txBody>
      </p:sp>
      <p:pic>
        <p:nvPicPr>
          <p:cNvPr id="2" name="Picture 1" descr="A diagram of a diagram of a diagram&#10;&#10;AI-generated content may be incorrect."/>
          <p:cNvPicPr>
            <a:picLocks noChangeAspect="1"/>
          </p:cNvPicPr>
          <p:nvPr/>
        </p:nvPicPr>
        <p:blipFill>
          <a:blip r:embed="rId2"/>
          <a:stretch>
            <a:fillRect/>
          </a:stretch>
        </p:blipFill>
        <p:spPr>
          <a:xfrm>
            <a:off x="105208" y="293167"/>
            <a:ext cx="5731510" cy="2410460"/>
          </a:xfrm>
          <a:prstGeom prst="rect">
            <a:avLst/>
          </a:prstGeom>
        </p:spPr>
      </p:pic>
      <p:pic>
        <p:nvPicPr>
          <p:cNvPr id="3" name="Picture 2" descr="A diagram of a diagram&#10;&#10;AI-generated content may be incorrect."/>
          <p:cNvPicPr>
            <a:picLocks noChangeAspect="1"/>
          </p:cNvPicPr>
          <p:nvPr/>
        </p:nvPicPr>
        <p:blipFill>
          <a:blip r:embed="rId3"/>
          <a:stretch>
            <a:fillRect/>
          </a:stretch>
        </p:blipFill>
        <p:spPr>
          <a:xfrm>
            <a:off x="6223230" y="293269"/>
            <a:ext cx="5731510" cy="2538730"/>
          </a:xfrm>
          <a:prstGeom prst="rect">
            <a:avLst/>
          </a:prstGeom>
        </p:spPr>
      </p:pic>
      <p:pic>
        <p:nvPicPr>
          <p:cNvPr id="9" name="Picture 8" descr="A diagram of a diagram of a power line&#10;&#10;AI-generated content may be incorrect."/>
          <p:cNvPicPr>
            <a:picLocks noChangeAspect="1"/>
          </p:cNvPicPr>
          <p:nvPr/>
        </p:nvPicPr>
        <p:blipFill>
          <a:blip r:embed="rId4"/>
          <a:stretch>
            <a:fillRect/>
          </a:stretch>
        </p:blipFill>
        <p:spPr>
          <a:xfrm>
            <a:off x="105208" y="2832100"/>
            <a:ext cx="5731510" cy="2519680"/>
          </a:xfrm>
          <a:prstGeom prst="rect">
            <a:avLst/>
          </a:prstGeom>
        </p:spPr>
      </p:pic>
      <p:pic>
        <p:nvPicPr>
          <p:cNvPr id="11" name="Picture 10" descr="A diagram of a computer network&#10;&#10;AI-generated content may be incorrect."/>
          <p:cNvPicPr>
            <a:picLocks noChangeAspect="1"/>
          </p:cNvPicPr>
          <p:nvPr/>
        </p:nvPicPr>
        <p:blipFill>
          <a:blip r:embed="rId5"/>
          <a:stretch>
            <a:fillRect/>
          </a:stretch>
        </p:blipFill>
        <p:spPr>
          <a:xfrm>
            <a:off x="6096279" y="2947035"/>
            <a:ext cx="5731510" cy="287401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4945723" y="4963183"/>
            <a:ext cx="1762021" cy="369332"/>
          </a:xfrm>
          <a:prstGeom prst="rect">
            <a:avLst/>
          </a:prstGeom>
          <a:noFill/>
        </p:spPr>
        <p:txBody>
          <a:bodyPr wrap="none" rtlCol="0">
            <a:spAutoFit/>
          </a:bodyPr>
          <a:lstStyle/>
          <a:p>
            <a:r>
              <a:rPr lang="vi-VN" dirty="0">
                <a:latin typeface="Arial" panose="020B0604020202020204" pitchFamily="34" charset="0"/>
                <a:cs typeface="Arial" panose="020B0604020202020204" pitchFamily="34" charset="0"/>
              </a:rPr>
              <a:t>Signal Diagram</a:t>
            </a:r>
            <a:endParaRPr lang="en-SG" dirty="0">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a:stretch>
            <a:fillRect/>
          </a:stretch>
        </p:blipFill>
        <p:spPr>
          <a:xfrm>
            <a:off x="1828165" y="1173480"/>
            <a:ext cx="7997825" cy="3277235"/>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1376516" y="619432"/>
            <a:ext cx="1033780" cy="368300"/>
          </a:xfrm>
          <a:prstGeom prst="rect">
            <a:avLst/>
          </a:prstGeom>
          <a:noFill/>
        </p:spPr>
        <p:txBody>
          <a:bodyPr wrap="none" rtlCol="0">
            <a:spAutoFit/>
          </a:bodyPr>
          <a:lstStyle/>
          <a:p>
            <a:r>
              <a:rPr lang="vi-VN" dirty="0">
                <a:solidFill>
                  <a:srgbClr val="C00000"/>
                </a:solidFill>
                <a:latin typeface="Arial" panose="020B0604020202020204" pitchFamily="34" charset="0"/>
                <a:cs typeface="Arial" panose="020B0604020202020204" pitchFamily="34" charset="0"/>
              </a:rPr>
              <a:t>5.</a:t>
            </a:r>
            <a:r>
              <a:rPr lang="en-US" altLang="vi-VN" dirty="0">
                <a:solidFill>
                  <a:srgbClr val="C00000"/>
                </a:solidFill>
                <a:latin typeface="Arial" panose="020B0604020202020204" pitchFamily="34" charset="0"/>
                <a:cs typeface="Arial" panose="020B0604020202020204" pitchFamily="34" charset="0"/>
              </a:rPr>
              <a:t>3</a:t>
            </a:r>
            <a:r>
              <a:rPr lang="vi-VN" dirty="0">
                <a:solidFill>
                  <a:srgbClr val="C00000"/>
                </a:solidFill>
                <a:latin typeface="Arial" panose="020B0604020202020204" pitchFamily="34" charset="0"/>
                <a:cs typeface="Arial" panose="020B0604020202020204" pitchFamily="34" charset="0"/>
              </a:rPr>
              <a:t> </a:t>
            </a:r>
            <a:r>
              <a:rPr lang="en-US" altLang="vi-VN" dirty="0">
                <a:solidFill>
                  <a:srgbClr val="C00000"/>
                </a:solidFill>
                <a:latin typeface="Arial" panose="020B0604020202020204" pitchFamily="34" charset="0"/>
                <a:cs typeface="Arial" panose="020B0604020202020204" pitchFamily="34" charset="0"/>
              </a:rPr>
              <a:t> </a:t>
            </a:r>
            <a:r>
              <a:rPr lang="vi-VN" altLang="en-US" dirty="0">
                <a:solidFill>
                  <a:srgbClr val="C00000"/>
                </a:solidFill>
                <a:latin typeface="Arial" panose="020B0604020202020204" pitchFamily="34" charset="0"/>
                <a:cs typeface="Arial" panose="020B0604020202020204" pitchFamily="34" charset="0"/>
              </a:rPr>
              <a:t>S</a:t>
            </a:r>
            <a:r>
              <a:rPr lang="en-US" altLang="vi-VN" dirty="0">
                <a:solidFill>
                  <a:srgbClr val="C00000"/>
                </a:solidFill>
                <a:latin typeface="Arial" panose="020B0604020202020204" pitchFamily="34" charset="0"/>
                <a:cs typeface="Arial" panose="020B0604020202020204" pitchFamily="34" charset="0"/>
              </a:rPr>
              <a:t>3</a:t>
            </a:r>
            <a:r>
              <a:rPr lang="en-US" dirty="0">
                <a:solidFill>
                  <a:srgbClr val="C00000"/>
                </a:solidFill>
                <a:latin typeface="Arial" panose="020B0604020202020204" pitchFamily="34" charset="0"/>
                <a:cs typeface="Arial" panose="020B0604020202020204" pitchFamily="34" charset="0"/>
              </a:rPr>
              <a:t>: </a:t>
            </a:r>
            <a:endParaRPr lang="en-SG" dirty="0">
              <a:solidFill>
                <a:srgbClr val="C00000"/>
              </a:solidFill>
              <a:latin typeface="Arial" panose="020B0604020202020204" pitchFamily="34" charset="0"/>
              <a:cs typeface="Arial" panose="020B0604020202020204" pitchFamily="34" charset="0"/>
            </a:endParaRPr>
          </a:p>
        </p:txBody>
      </p:sp>
      <p:graphicFrame>
        <p:nvGraphicFramePr>
          <p:cNvPr id="9" name="Table 8"/>
          <p:cNvGraphicFramePr>
            <a:graphicFrameLocks noGrp="1"/>
          </p:cNvGraphicFramePr>
          <p:nvPr>
            <p:custDataLst>
              <p:tags r:id="rId1"/>
            </p:custDataLst>
          </p:nvPr>
        </p:nvGraphicFramePr>
        <p:xfrm>
          <a:off x="2573655" y="3520440"/>
          <a:ext cx="7489825" cy="915035"/>
        </p:xfrm>
        <a:graphic>
          <a:graphicData uri="http://schemas.openxmlformats.org/drawingml/2006/table">
            <a:tbl>
              <a:tblPr firstRow="1" bandRow="1">
                <a:tableStyleId>{073A0DAA-6AF3-43AB-8588-CEC1D06C72B9}</a:tableStyleId>
              </a:tblPr>
              <a:tblGrid>
                <a:gridCol w="1524635">
                  <a:extLst>
                    <a:ext uri="{9D8B030D-6E8A-4147-A177-3AD203B41FA5}">
                      <a16:colId xmlns:a16="http://schemas.microsoft.com/office/drawing/2014/main" val="20000"/>
                    </a:ext>
                  </a:extLst>
                </a:gridCol>
                <a:gridCol w="588645">
                  <a:extLst>
                    <a:ext uri="{9D8B030D-6E8A-4147-A177-3AD203B41FA5}">
                      <a16:colId xmlns:a16="http://schemas.microsoft.com/office/drawing/2014/main" val="20001"/>
                    </a:ext>
                  </a:extLst>
                </a:gridCol>
                <a:gridCol w="1026795">
                  <a:extLst>
                    <a:ext uri="{9D8B030D-6E8A-4147-A177-3AD203B41FA5}">
                      <a16:colId xmlns:a16="http://schemas.microsoft.com/office/drawing/2014/main" val="20002"/>
                    </a:ext>
                  </a:extLst>
                </a:gridCol>
                <a:gridCol w="4349750">
                  <a:extLst>
                    <a:ext uri="{9D8B030D-6E8A-4147-A177-3AD203B41FA5}">
                      <a16:colId xmlns:a16="http://schemas.microsoft.com/office/drawing/2014/main" val="20003"/>
                    </a:ext>
                  </a:extLst>
                </a:gridCol>
              </a:tblGrid>
              <a:tr h="285750">
                <a:tc>
                  <a:txBody>
                    <a:bodyPr/>
                    <a:lstStyle/>
                    <a:p>
                      <a:r>
                        <a:rPr lang="vi-VN" sz="1100" dirty="0">
                          <a:solidFill>
                            <a:schemeClr val="tx1"/>
                          </a:solidFill>
                          <a:latin typeface="Arial" panose="020B0604020202020204" pitchFamily="34" charset="0"/>
                          <a:cs typeface="Arial" panose="020B0604020202020204" pitchFamily="34" charset="0"/>
                        </a:rPr>
                        <a:t>Port</a:t>
                      </a:r>
                      <a:endParaRPr lang="en-SG" sz="1100" dirty="0">
                        <a:solidFill>
                          <a:schemeClr val="tx1"/>
                        </a:solidFill>
                        <a:latin typeface="Arial" panose="020B0604020202020204" pitchFamily="34" charset="0"/>
                        <a:cs typeface="Arial" panose="020B0604020202020204" pitchFamily="34" charset="0"/>
                      </a:endParaRPr>
                    </a:p>
                  </a:txBody>
                  <a:tcPr>
                    <a:lnR w="12700" cap="flat" cmpd="sng" algn="ctr">
                      <a:no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solidFill>
                  </a:tcPr>
                </a:tc>
                <a:tc>
                  <a:txBody>
                    <a:bodyPr/>
                    <a:lstStyle/>
                    <a:p>
                      <a:r>
                        <a:rPr lang="vi-VN" sz="1100" dirty="0">
                          <a:solidFill>
                            <a:schemeClr val="tx1"/>
                          </a:solidFill>
                          <a:latin typeface="Arial" panose="020B0604020202020204" pitchFamily="34" charset="0"/>
                          <a:cs typeface="Arial" panose="020B0604020202020204" pitchFamily="34" charset="0"/>
                        </a:rPr>
                        <a:t>Size</a:t>
                      </a:r>
                      <a:endParaRPr lang="en-SG" sz="110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solidFill>
                  </a:tcPr>
                </a:tc>
                <a:tc>
                  <a:txBody>
                    <a:bodyPr/>
                    <a:lstStyle/>
                    <a:p>
                      <a:r>
                        <a:rPr lang="vi-VN" sz="1100" dirty="0">
                          <a:solidFill>
                            <a:schemeClr val="tx1"/>
                          </a:solidFill>
                          <a:latin typeface="Arial" panose="020B0604020202020204" pitchFamily="34" charset="0"/>
                          <a:cs typeface="Arial" panose="020B0604020202020204" pitchFamily="34" charset="0"/>
                        </a:rPr>
                        <a:t>Direction</a:t>
                      </a:r>
                      <a:endParaRPr lang="en-SG" sz="110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solidFill>
                  </a:tcPr>
                </a:tc>
                <a:tc>
                  <a:txBody>
                    <a:bodyPr/>
                    <a:lstStyle/>
                    <a:p>
                      <a:r>
                        <a:rPr lang="vi-VN" sz="1100" dirty="0">
                          <a:solidFill>
                            <a:schemeClr val="tx1"/>
                          </a:solidFill>
                          <a:latin typeface="Arial" panose="020B0604020202020204" pitchFamily="34" charset="0"/>
                          <a:cs typeface="Arial" panose="020B0604020202020204" pitchFamily="34" charset="0"/>
                        </a:rPr>
                        <a:t>Description</a:t>
                      </a:r>
                      <a:endParaRPr lang="en-SG" sz="110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313690">
                <a:tc>
                  <a:txBody>
                    <a:bodyPr/>
                    <a:lstStyle/>
                    <a:p>
                      <a:r>
                        <a:rPr lang="en-US" altLang="vi-VN" sz="1100" dirty="0">
                          <a:solidFill>
                            <a:schemeClr val="tx1"/>
                          </a:solidFill>
                          <a:latin typeface="Arial" panose="020B0604020202020204" pitchFamily="34" charset="0"/>
                          <a:cs typeface="Arial" panose="020B0604020202020204" pitchFamily="34" charset="0"/>
                        </a:rPr>
                        <a:t>s3_in</a:t>
                      </a:r>
                    </a:p>
                  </a:txBody>
                  <a:tcPr>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altLang="en-SG" sz="1100" dirty="0">
                          <a:solidFill>
                            <a:schemeClr val="tx1"/>
                          </a:solidFill>
                          <a:latin typeface="Arial" panose="020B0604020202020204" pitchFamily="34" charset="0"/>
                          <a:cs typeface="Arial" panose="020B0604020202020204" pitchFamily="34" charset="0"/>
                        </a:rPr>
                        <a:t>6</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vi-VN" sz="1100" dirty="0">
                          <a:solidFill>
                            <a:schemeClr val="tx1"/>
                          </a:solidFill>
                          <a:latin typeface="Arial" panose="020B0604020202020204" pitchFamily="34" charset="0"/>
                          <a:cs typeface="Arial" panose="020B0604020202020204" pitchFamily="34" charset="0"/>
                        </a:rPr>
                        <a:t>input</a:t>
                      </a:r>
                      <a:endParaRPr lang="en-SG" sz="110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indent="0">
                        <a:lnSpc>
                          <a:spcPct val="107000"/>
                        </a:lnSpc>
                        <a:spcBef>
                          <a:spcPct val="0"/>
                        </a:spcBef>
                        <a:spcAft>
                          <a:spcPts val="800"/>
                        </a:spcAft>
                      </a:pPr>
                      <a:r>
                        <a:rPr lang="en-US" sz="1100" b="0">
                          <a:latin typeface="Arial" panose="020B0604020202020204" pitchFamily="34" charset="0"/>
                          <a:ea typeface="Times New Roman" panose="02020603050405020304"/>
                          <a:cs typeface="Arial" panose="020B0604020202020204" pitchFamily="34" charset="0"/>
                        </a:rPr>
                        <a:t>Data from 13</a:t>
                      </a:r>
                      <a:r>
                        <a:rPr lang="en-US" sz="1100" b="0" baseline="30000">
                          <a:latin typeface="Arial" panose="020B0604020202020204" pitchFamily="34" charset="0"/>
                          <a:ea typeface="Times New Roman" panose="02020603050405020304"/>
                          <a:cs typeface="Arial" panose="020B0604020202020204" pitchFamily="34" charset="0"/>
                        </a:rPr>
                        <a:t>rd</a:t>
                      </a:r>
                      <a:r>
                        <a:rPr lang="en-US" sz="1100" b="0">
                          <a:latin typeface="Arial" panose="020B0604020202020204" pitchFamily="34" charset="0"/>
                          <a:ea typeface="Times New Roman" panose="02020603050405020304"/>
                          <a:cs typeface="Arial" panose="020B0604020202020204" pitchFamily="34" charset="0"/>
                        </a:rPr>
                        <a:t> to 18</a:t>
                      </a:r>
                      <a:r>
                        <a:rPr lang="en-US" sz="1100" b="0" baseline="30000">
                          <a:latin typeface="Arial" panose="020B0604020202020204" pitchFamily="34" charset="0"/>
                          <a:ea typeface="Times New Roman" panose="02020603050405020304"/>
                          <a:cs typeface="Arial" panose="020B0604020202020204" pitchFamily="34" charset="0"/>
                        </a:rPr>
                        <a:t>th</a:t>
                      </a:r>
                      <a:r>
                        <a:rPr lang="en-US" sz="1100" b="0">
                          <a:latin typeface="Arial" panose="020B0604020202020204" pitchFamily="34" charset="0"/>
                          <a:ea typeface="Times New Roman" panose="02020603050405020304"/>
                          <a:cs typeface="Arial" panose="020B0604020202020204" pitchFamily="34" charset="0"/>
                        </a:rPr>
                        <a:t> bit of re_xor_key[47:0]</a:t>
                      </a:r>
                    </a:p>
                  </a:txBody>
                  <a:tcPr marL="68580" marR="68580" marT="0" marB="0">
                    <a:lnL w="12700" cap="flat" cmpd="sng" algn="ctr">
                      <a:no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315595">
                <a:tc>
                  <a:txBody>
                    <a:bodyPr/>
                    <a:lstStyle/>
                    <a:p>
                      <a:r>
                        <a:rPr lang="en-US" altLang="vi-VN" sz="1100" dirty="0">
                          <a:solidFill>
                            <a:schemeClr val="tx1"/>
                          </a:solidFill>
                          <a:latin typeface="Arial" panose="020B0604020202020204" pitchFamily="34" charset="0"/>
                          <a:cs typeface="Arial" panose="020B0604020202020204" pitchFamily="34" charset="0"/>
                        </a:rPr>
                        <a:t>s3_out</a:t>
                      </a:r>
                    </a:p>
                  </a:txBody>
                  <a:tcPr>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altLang="en-SG" sz="1100" dirty="0">
                          <a:solidFill>
                            <a:schemeClr val="tx1"/>
                          </a:solidFill>
                          <a:latin typeface="Arial" panose="020B0604020202020204" pitchFamily="34" charset="0"/>
                          <a:cs typeface="Arial" panose="020B0604020202020204" pitchFamily="34" charset="0"/>
                        </a:rPr>
                        <a:t>4</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altLang="en-SG" sz="1100" dirty="0">
                          <a:solidFill>
                            <a:schemeClr val="tx1"/>
                          </a:solidFill>
                          <a:latin typeface="Arial" panose="020B0604020202020204" pitchFamily="34" charset="0"/>
                          <a:cs typeface="Arial" panose="020B0604020202020204" pitchFamily="34" charset="0"/>
                        </a:rPr>
                        <a:t>output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altLang="en-US" sz="1100" dirty="0">
                          <a:solidFill>
                            <a:schemeClr val="tx1"/>
                          </a:solidFill>
                          <a:latin typeface="Arial" panose="020B0604020202020204" pitchFamily="34" charset="0"/>
                          <a:cs typeface="Arial" panose="020B0604020202020204" pitchFamily="34" charset="0"/>
                        </a:rPr>
                        <a:t>Data after converting from S3 table.</a:t>
                      </a:r>
                    </a:p>
                  </a:txBody>
                  <a:tcPr>
                    <a:lnL w="12700" cap="flat" cmpd="sng" algn="ctr">
                      <a:no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bl>
          </a:graphicData>
        </a:graphic>
      </p:graphicFrame>
      <p:pic>
        <p:nvPicPr>
          <p:cNvPr id="3" name="Picture 2"/>
          <p:cNvPicPr>
            <a:picLocks noChangeAspect="1"/>
          </p:cNvPicPr>
          <p:nvPr/>
        </p:nvPicPr>
        <p:blipFill>
          <a:blip r:embed="rId3"/>
          <a:stretch>
            <a:fillRect/>
          </a:stretch>
        </p:blipFill>
        <p:spPr>
          <a:xfrm>
            <a:off x="3024505" y="1516380"/>
            <a:ext cx="6142990" cy="1250315"/>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Box 9"/>
          <p:cNvSpPr txBox="1"/>
          <p:nvPr/>
        </p:nvSpPr>
        <p:spPr>
          <a:xfrm>
            <a:off x="5546090" y="6081395"/>
            <a:ext cx="1099820" cy="368300"/>
          </a:xfrm>
          <a:prstGeom prst="rect">
            <a:avLst/>
          </a:prstGeom>
          <a:noFill/>
        </p:spPr>
        <p:txBody>
          <a:bodyPr wrap="square" rtlCol="0">
            <a:spAutoFit/>
          </a:bodyPr>
          <a:lstStyle/>
          <a:p>
            <a:r>
              <a:rPr lang="en-US"/>
              <a:t>Design</a:t>
            </a:r>
          </a:p>
        </p:txBody>
      </p:sp>
      <p:pic>
        <p:nvPicPr>
          <p:cNvPr id="4" name="Picture 3" descr="A diagram of a light source&#10;&#10;AI-generated content may be incorrect."/>
          <p:cNvPicPr>
            <a:picLocks noChangeAspect="1"/>
          </p:cNvPicPr>
          <p:nvPr/>
        </p:nvPicPr>
        <p:blipFill>
          <a:blip r:embed="rId2"/>
          <a:stretch>
            <a:fillRect/>
          </a:stretch>
        </p:blipFill>
        <p:spPr>
          <a:xfrm>
            <a:off x="172414" y="763254"/>
            <a:ext cx="5731510" cy="2069465"/>
          </a:xfrm>
          <a:prstGeom prst="rect">
            <a:avLst/>
          </a:prstGeom>
        </p:spPr>
      </p:pic>
      <p:pic>
        <p:nvPicPr>
          <p:cNvPr id="5" name="Picture 4" descr="A diagram of a computer network&#10;&#10;AI-generated content may be incorrect."/>
          <p:cNvPicPr>
            <a:picLocks noChangeAspect="1"/>
          </p:cNvPicPr>
          <p:nvPr/>
        </p:nvPicPr>
        <p:blipFill>
          <a:blip r:embed="rId3"/>
          <a:stretch>
            <a:fillRect/>
          </a:stretch>
        </p:blipFill>
        <p:spPr>
          <a:xfrm>
            <a:off x="6096000" y="622648"/>
            <a:ext cx="5731510" cy="2505710"/>
          </a:xfrm>
          <a:prstGeom prst="rect">
            <a:avLst/>
          </a:prstGeom>
        </p:spPr>
      </p:pic>
      <p:pic>
        <p:nvPicPr>
          <p:cNvPr id="6" name="Picture 5" descr="A diagram of electrical wiring&#10;&#10;AI-generated content may be incorrect."/>
          <p:cNvPicPr>
            <a:picLocks noChangeAspect="1"/>
          </p:cNvPicPr>
          <p:nvPr/>
        </p:nvPicPr>
        <p:blipFill>
          <a:blip r:embed="rId4"/>
          <a:stretch>
            <a:fillRect/>
          </a:stretch>
        </p:blipFill>
        <p:spPr>
          <a:xfrm>
            <a:off x="172414" y="3695515"/>
            <a:ext cx="5731510" cy="2259330"/>
          </a:xfrm>
          <a:prstGeom prst="rect">
            <a:avLst/>
          </a:prstGeom>
        </p:spPr>
      </p:pic>
      <p:pic>
        <p:nvPicPr>
          <p:cNvPr id="7" name="Picture 6" descr="A diagram of a diagram&#10;&#10;AI-generated content may be incorrect."/>
          <p:cNvPicPr>
            <a:picLocks noChangeAspect="1"/>
          </p:cNvPicPr>
          <p:nvPr/>
        </p:nvPicPr>
        <p:blipFill>
          <a:blip r:embed="rId5"/>
          <a:stretch>
            <a:fillRect/>
          </a:stretch>
        </p:blipFill>
        <p:spPr>
          <a:xfrm>
            <a:off x="6096000" y="3644715"/>
            <a:ext cx="5731510" cy="2360930"/>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1376516" y="619432"/>
            <a:ext cx="1033780" cy="368300"/>
          </a:xfrm>
          <a:prstGeom prst="rect">
            <a:avLst/>
          </a:prstGeom>
          <a:noFill/>
        </p:spPr>
        <p:txBody>
          <a:bodyPr wrap="none" rtlCol="0">
            <a:spAutoFit/>
          </a:bodyPr>
          <a:lstStyle/>
          <a:p>
            <a:r>
              <a:rPr lang="vi-VN" dirty="0">
                <a:solidFill>
                  <a:srgbClr val="C00000"/>
                </a:solidFill>
                <a:latin typeface="Arial" panose="020B0604020202020204" pitchFamily="34" charset="0"/>
                <a:cs typeface="Arial" panose="020B0604020202020204" pitchFamily="34" charset="0"/>
              </a:rPr>
              <a:t>5.</a:t>
            </a:r>
            <a:r>
              <a:rPr lang="en-US" altLang="vi-VN" dirty="0">
                <a:solidFill>
                  <a:srgbClr val="C00000"/>
                </a:solidFill>
                <a:latin typeface="Arial" panose="020B0604020202020204" pitchFamily="34" charset="0"/>
                <a:cs typeface="Arial" panose="020B0604020202020204" pitchFamily="34" charset="0"/>
              </a:rPr>
              <a:t>4</a:t>
            </a:r>
            <a:r>
              <a:rPr lang="vi-VN" dirty="0">
                <a:solidFill>
                  <a:srgbClr val="C00000"/>
                </a:solidFill>
                <a:latin typeface="Arial" panose="020B0604020202020204" pitchFamily="34" charset="0"/>
                <a:cs typeface="Arial" panose="020B0604020202020204" pitchFamily="34" charset="0"/>
              </a:rPr>
              <a:t> </a:t>
            </a:r>
            <a:r>
              <a:rPr lang="en-US" altLang="vi-VN" dirty="0">
                <a:solidFill>
                  <a:srgbClr val="C00000"/>
                </a:solidFill>
                <a:latin typeface="Arial" panose="020B0604020202020204" pitchFamily="34" charset="0"/>
                <a:cs typeface="Arial" panose="020B0604020202020204" pitchFamily="34" charset="0"/>
              </a:rPr>
              <a:t> </a:t>
            </a:r>
            <a:r>
              <a:rPr lang="vi-VN" altLang="en-US" dirty="0">
                <a:solidFill>
                  <a:srgbClr val="C00000"/>
                </a:solidFill>
                <a:latin typeface="Arial" panose="020B0604020202020204" pitchFamily="34" charset="0"/>
                <a:cs typeface="Arial" panose="020B0604020202020204" pitchFamily="34" charset="0"/>
              </a:rPr>
              <a:t>S</a:t>
            </a:r>
            <a:r>
              <a:rPr lang="en-US" altLang="vi-VN" dirty="0">
                <a:solidFill>
                  <a:srgbClr val="C00000"/>
                </a:solidFill>
                <a:latin typeface="Arial" panose="020B0604020202020204" pitchFamily="34" charset="0"/>
                <a:cs typeface="Arial" panose="020B0604020202020204" pitchFamily="34" charset="0"/>
              </a:rPr>
              <a:t>4</a:t>
            </a:r>
            <a:r>
              <a:rPr lang="en-US" dirty="0">
                <a:solidFill>
                  <a:srgbClr val="C00000"/>
                </a:solidFill>
                <a:latin typeface="Arial" panose="020B0604020202020204" pitchFamily="34" charset="0"/>
                <a:cs typeface="Arial" panose="020B0604020202020204" pitchFamily="34" charset="0"/>
              </a:rPr>
              <a:t>: </a:t>
            </a:r>
            <a:endParaRPr lang="en-SG" dirty="0">
              <a:solidFill>
                <a:srgbClr val="C00000"/>
              </a:solidFill>
              <a:latin typeface="Arial" panose="020B0604020202020204" pitchFamily="34" charset="0"/>
              <a:cs typeface="Arial" panose="020B0604020202020204" pitchFamily="34" charset="0"/>
            </a:endParaRPr>
          </a:p>
        </p:txBody>
      </p:sp>
      <p:graphicFrame>
        <p:nvGraphicFramePr>
          <p:cNvPr id="9" name="Table 8"/>
          <p:cNvGraphicFramePr>
            <a:graphicFrameLocks noGrp="1"/>
          </p:cNvGraphicFramePr>
          <p:nvPr>
            <p:custDataLst>
              <p:tags r:id="rId1"/>
            </p:custDataLst>
          </p:nvPr>
        </p:nvGraphicFramePr>
        <p:xfrm>
          <a:off x="2573655" y="3520440"/>
          <a:ext cx="7489825" cy="915035"/>
        </p:xfrm>
        <a:graphic>
          <a:graphicData uri="http://schemas.openxmlformats.org/drawingml/2006/table">
            <a:tbl>
              <a:tblPr firstRow="1" bandRow="1">
                <a:tableStyleId>{073A0DAA-6AF3-43AB-8588-CEC1D06C72B9}</a:tableStyleId>
              </a:tblPr>
              <a:tblGrid>
                <a:gridCol w="1524635">
                  <a:extLst>
                    <a:ext uri="{9D8B030D-6E8A-4147-A177-3AD203B41FA5}">
                      <a16:colId xmlns:a16="http://schemas.microsoft.com/office/drawing/2014/main" val="20000"/>
                    </a:ext>
                  </a:extLst>
                </a:gridCol>
                <a:gridCol w="588645">
                  <a:extLst>
                    <a:ext uri="{9D8B030D-6E8A-4147-A177-3AD203B41FA5}">
                      <a16:colId xmlns:a16="http://schemas.microsoft.com/office/drawing/2014/main" val="20001"/>
                    </a:ext>
                  </a:extLst>
                </a:gridCol>
                <a:gridCol w="1026795">
                  <a:extLst>
                    <a:ext uri="{9D8B030D-6E8A-4147-A177-3AD203B41FA5}">
                      <a16:colId xmlns:a16="http://schemas.microsoft.com/office/drawing/2014/main" val="20002"/>
                    </a:ext>
                  </a:extLst>
                </a:gridCol>
                <a:gridCol w="4349750">
                  <a:extLst>
                    <a:ext uri="{9D8B030D-6E8A-4147-A177-3AD203B41FA5}">
                      <a16:colId xmlns:a16="http://schemas.microsoft.com/office/drawing/2014/main" val="20003"/>
                    </a:ext>
                  </a:extLst>
                </a:gridCol>
              </a:tblGrid>
              <a:tr h="285750">
                <a:tc>
                  <a:txBody>
                    <a:bodyPr/>
                    <a:lstStyle/>
                    <a:p>
                      <a:r>
                        <a:rPr lang="vi-VN" sz="1100" dirty="0">
                          <a:solidFill>
                            <a:schemeClr val="tx1"/>
                          </a:solidFill>
                          <a:latin typeface="Arial" panose="020B0604020202020204" pitchFamily="34" charset="0"/>
                          <a:cs typeface="Arial" panose="020B0604020202020204" pitchFamily="34" charset="0"/>
                        </a:rPr>
                        <a:t>Port</a:t>
                      </a:r>
                      <a:endParaRPr lang="en-SG" sz="1100" dirty="0">
                        <a:solidFill>
                          <a:schemeClr val="tx1"/>
                        </a:solidFill>
                        <a:latin typeface="Arial" panose="020B0604020202020204" pitchFamily="34" charset="0"/>
                        <a:cs typeface="Arial" panose="020B0604020202020204" pitchFamily="34" charset="0"/>
                      </a:endParaRPr>
                    </a:p>
                  </a:txBody>
                  <a:tcPr>
                    <a:lnR w="12700" cap="flat" cmpd="sng" algn="ctr">
                      <a:no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solidFill>
                  </a:tcPr>
                </a:tc>
                <a:tc>
                  <a:txBody>
                    <a:bodyPr/>
                    <a:lstStyle/>
                    <a:p>
                      <a:r>
                        <a:rPr lang="vi-VN" sz="1100" dirty="0">
                          <a:solidFill>
                            <a:schemeClr val="tx1"/>
                          </a:solidFill>
                          <a:latin typeface="Arial" panose="020B0604020202020204" pitchFamily="34" charset="0"/>
                          <a:cs typeface="Arial" panose="020B0604020202020204" pitchFamily="34" charset="0"/>
                        </a:rPr>
                        <a:t>Size</a:t>
                      </a:r>
                      <a:endParaRPr lang="en-SG" sz="110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solidFill>
                  </a:tcPr>
                </a:tc>
                <a:tc>
                  <a:txBody>
                    <a:bodyPr/>
                    <a:lstStyle/>
                    <a:p>
                      <a:r>
                        <a:rPr lang="vi-VN" sz="1100" dirty="0">
                          <a:solidFill>
                            <a:schemeClr val="tx1"/>
                          </a:solidFill>
                          <a:latin typeface="Arial" panose="020B0604020202020204" pitchFamily="34" charset="0"/>
                          <a:cs typeface="Arial" panose="020B0604020202020204" pitchFamily="34" charset="0"/>
                        </a:rPr>
                        <a:t>Direction</a:t>
                      </a:r>
                      <a:endParaRPr lang="en-SG" sz="110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solidFill>
                  </a:tcPr>
                </a:tc>
                <a:tc>
                  <a:txBody>
                    <a:bodyPr/>
                    <a:lstStyle/>
                    <a:p>
                      <a:r>
                        <a:rPr lang="vi-VN" sz="1100" dirty="0">
                          <a:solidFill>
                            <a:schemeClr val="tx1"/>
                          </a:solidFill>
                          <a:latin typeface="Arial" panose="020B0604020202020204" pitchFamily="34" charset="0"/>
                          <a:cs typeface="Arial" panose="020B0604020202020204" pitchFamily="34" charset="0"/>
                        </a:rPr>
                        <a:t>Description</a:t>
                      </a:r>
                      <a:endParaRPr lang="en-SG" sz="110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313690">
                <a:tc>
                  <a:txBody>
                    <a:bodyPr/>
                    <a:lstStyle/>
                    <a:p>
                      <a:r>
                        <a:rPr lang="en-US" altLang="vi-VN" sz="1100" dirty="0">
                          <a:solidFill>
                            <a:schemeClr val="tx1"/>
                          </a:solidFill>
                          <a:latin typeface="Arial" panose="020B0604020202020204" pitchFamily="34" charset="0"/>
                          <a:cs typeface="Arial" panose="020B0604020202020204" pitchFamily="34" charset="0"/>
                        </a:rPr>
                        <a:t>s4_in</a:t>
                      </a:r>
                    </a:p>
                  </a:txBody>
                  <a:tcPr>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altLang="en-SG" sz="1100" dirty="0">
                          <a:solidFill>
                            <a:schemeClr val="tx1"/>
                          </a:solidFill>
                          <a:latin typeface="Arial" panose="020B0604020202020204" pitchFamily="34" charset="0"/>
                          <a:cs typeface="Arial" panose="020B0604020202020204" pitchFamily="34" charset="0"/>
                        </a:rPr>
                        <a:t>6</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vi-VN" sz="1100" dirty="0">
                          <a:solidFill>
                            <a:schemeClr val="tx1"/>
                          </a:solidFill>
                          <a:latin typeface="Arial" panose="020B0604020202020204" pitchFamily="34" charset="0"/>
                          <a:cs typeface="Arial" panose="020B0604020202020204" pitchFamily="34" charset="0"/>
                        </a:rPr>
                        <a:t>input</a:t>
                      </a:r>
                      <a:endParaRPr lang="en-SG" sz="110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indent="0">
                        <a:lnSpc>
                          <a:spcPct val="107000"/>
                        </a:lnSpc>
                        <a:spcBef>
                          <a:spcPct val="0"/>
                        </a:spcBef>
                        <a:spcAft>
                          <a:spcPts val="800"/>
                        </a:spcAft>
                      </a:pPr>
                      <a:r>
                        <a:rPr lang="en-US" altLang="en-US" sz="1100" b="0">
                          <a:latin typeface="Arial" panose="020B0604020202020204" pitchFamily="34" charset="0"/>
                          <a:ea typeface="Times New Roman" panose="02020603050405020304"/>
                          <a:cs typeface="Arial" panose="020B0604020202020204" pitchFamily="34" charset="0"/>
                        </a:rPr>
                        <a:t>Data from 19th to 24th bit of re_xor_key[47:0]</a:t>
                      </a:r>
                    </a:p>
                  </a:txBody>
                  <a:tcPr marL="68580" marR="68580" marT="0" marB="0">
                    <a:lnL w="12700" cap="flat" cmpd="sng" algn="ctr">
                      <a:no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315595">
                <a:tc>
                  <a:txBody>
                    <a:bodyPr/>
                    <a:lstStyle/>
                    <a:p>
                      <a:r>
                        <a:rPr lang="en-US" altLang="vi-VN" sz="1100" dirty="0">
                          <a:solidFill>
                            <a:schemeClr val="tx1"/>
                          </a:solidFill>
                          <a:latin typeface="Arial" panose="020B0604020202020204" pitchFamily="34" charset="0"/>
                          <a:cs typeface="Arial" panose="020B0604020202020204" pitchFamily="34" charset="0"/>
                        </a:rPr>
                        <a:t>s4_out</a:t>
                      </a:r>
                    </a:p>
                  </a:txBody>
                  <a:tcPr>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altLang="en-SG" sz="1100" dirty="0">
                          <a:solidFill>
                            <a:schemeClr val="tx1"/>
                          </a:solidFill>
                          <a:latin typeface="Arial" panose="020B0604020202020204" pitchFamily="34" charset="0"/>
                          <a:cs typeface="Arial" panose="020B0604020202020204" pitchFamily="34" charset="0"/>
                        </a:rPr>
                        <a:t>4</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altLang="en-SG" sz="1100" dirty="0">
                          <a:solidFill>
                            <a:schemeClr val="tx1"/>
                          </a:solidFill>
                          <a:latin typeface="Arial" panose="020B0604020202020204" pitchFamily="34" charset="0"/>
                          <a:cs typeface="Arial" panose="020B0604020202020204" pitchFamily="34" charset="0"/>
                        </a:rPr>
                        <a:t>output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altLang="en-US" sz="1100" dirty="0">
                          <a:solidFill>
                            <a:schemeClr val="tx1"/>
                          </a:solidFill>
                          <a:latin typeface="Arial" panose="020B0604020202020204" pitchFamily="34" charset="0"/>
                          <a:cs typeface="Arial" panose="020B0604020202020204" pitchFamily="34" charset="0"/>
                        </a:rPr>
                        <a:t>Data after converting from S4 table.</a:t>
                      </a:r>
                    </a:p>
                  </a:txBody>
                  <a:tcPr>
                    <a:lnL w="12700" cap="flat" cmpd="sng" algn="ctr">
                      <a:no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bl>
          </a:graphicData>
        </a:graphic>
      </p:graphicFrame>
      <p:pic>
        <p:nvPicPr>
          <p:cNvPr id="2" name="Picture 1"/>
          <p:cNvPicPr>
            <a:picLocks noChangeAspect="1"/>
          </p:cNvPicPr>
          <p:nvPr/>
        </p:nvPicPr>
        <p:blipFill>
          <a:blip r:embed="rId3"/>
          <a:stretch>
            <a:fillRect/>
          </a:stretch>
        </p:blipFill>
        <p:spPr>
          <a:xfrm>
            <a:off x="2995930" y="1674495"/>
            <a:ext cx="6491605" cy="1250315"/>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Box 9"/>
          <p:cNvSpPr txBox="1"/>
          <p:nvPr/>
        </p:nvSpPr>
        <p:spPr>
          <a:xfrm>
            <a:off x="5546090" y="6081395"/>
            <a:ext cx="1099820" cy="368300"/>
          </a:xfrm>
          <a:prstGeom prst="rect">
            <a:avLst/>
          </a:prstGeom>
          <a:noFill/>
        </p:spPr>
        <p:txBody>
          <a:bodyPr wrap="square" rtlCol="0">
            <a:spAutoFit/>
          </a:bodyPr>
          <a:lstStyle/>
          <a:p>
            <a:r>
              <a:rPr lang="en-US"/>
              <a:t>Design</a:t>
            </a:r>
          </a:p>
        </p:txBody>
      </p:sp>
      <p:pic>
        <p:nvPicPr>
          <p:cNvPr id="2" name="Picture 1" descr="A diagram of a diagram&#10;&#10;AI-generated content may be incorrect."/>
          <p:cNvPicPr>
            <a:picLocks noChangeAspect="1"/>
          </p:cNvPicPr>
          <p:nvPr/>
        </p:nvPicPr>
        <p:blipFill>
          <a:blip r:embed="rId2"/>
          <a:stretch>
            <a:fillRect/>
          </a:stretch>
        </p:blipFill>
        <p:spPr>
          <a:xfrm>
            <a:off x="114116" y="750201"/>
            <a:ext cx="5731510" cy="2444115"/>
          </a:xfrm>
          <a:prstGeom prst="rect">
            <a:avLst/>
          </a:prstGeom>
        </p:spPr>
      </p:pic>
      <p:pic>
        <p:nvPicPr>
          <p:cNvPr id="3" name="Picture 2" descr="A diagram of a computer network&#10;&#10;AI-generated content may be incorrect."/>
          <p:cNvPicPr>
            <a:picLocks noChangeAspect="1"/>
          </p:cNvPicPr>
          <p:nvPr/>
        </p:nvPicPr>
        <p:blipFill>
          <a:blip r:embed="rId3"/>
          <a:stretch>
            <a:fillRect/>
          </a:stretch>
        </p:blipFill>
        <p:spPr>
          <a:xfrm>
            <a:off x="6096000" y="722932"/>
            <a:ext cx="5731510" cy="2407920"/>
          </a:xfrm>
          <a:prstGeom prst="rect">
            <a:avLst/>
          </a:prstGeom>
        </p:spPr>
      </p:pic>
      <p:pic>
        <p:nvPicPr>
          <p:cNvPr id="9" name="Picture 8" descr="A diagram of a light source&#10;&#10;AI-generated content may be incorrect."/>
          <p:cNvPicPr>
            <a:picLocks noChangeAspect="1"/>
          </p:cNvPicPr>
          <p:nvPr/>
        </p:nvPicPr>
        <p:blipFill>
          <a:blip r:embed="rId4"/>
          <a:stretch>
            <a:fillRect/>
          </a:stretch>
        </p:blipFill>
        <p:spPr>
          <a:xfrm>
            <a:off x="114116" y="3478447"/>
            <a:ext cx="5731510" cy="2396490"/>
          </a:xfrm>
          <a:prstGeom prst="rect">
            <a:avLst/>
          </a:prstGeom>
        </p:spPr>
      </p:pic>
      <p:pic>
        <p:nvPicPr>
          <p:cNvPr id="11" name="Picture 10" descr="A diagram of a light system&#10;&#10;AI-generated content may be incorrect."/>
          <p:cNvPicPr>
            <a:picLocks noChangeAspect="1"/>
          </p:cNvPicPr>
          <p:nvPr/>
        </p:nvPicPr>
        <p:blipFill>
          <a:blip r:embed="rId5"/>
          <a:stretch>
            <a:fillRect/>
          </a:stretch>
        </p:blipFill>
        <p:spPr>
          <a:xfrm>
            <a:off x="6022607" y="3510514"/>
            <a:ext cx="5731510" cy="2332355"/>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1376516" y="619432"/>
            <a:ext cx="1033780" cy="368300"/>
          </a:xfrm>
          <a:prstGeom prst="rect">
            <a:avLst/>
          </a:prstGeom>
          <a:noFill/>
        </p:spPr>
        <p:txBody>
          <a:bodyPr wrap="none" rtlCol="0">
            <a:spAutoFit/>
          </a:bodyPr>
          <a:lstStyle/>
          <a:p>
            <a:r>
              <a:rPr lang="vi-VN" dirty="0">
                <a:solidFill>
                  <a:srgbClr val="C00000"/>
                </a:solidFill>
                <a:latin typeface="Arial" panose="020B0604020202020204" pitchFamily="34" charset="0"/>
                <a:cs typeface="Arial" panose="020B0604020202020204" pitchFamily="34" charset="0"/>
              </a:rPr>
              <a:t>5.</a:t>
            </a:r>
            <a:r>
              <a:rPr lang="en-US" altLang="vi-VN" dirty="0">
                <a:solidFill>
                  <a:srgbClr val="C00000"/>
                </a:solidFill>
                <a:latin typeface="Arial" panose="020B0604020202020204" pitchFamily="34" charset="0"/>
                <a:cs typeface="Arial" panose="020B0604020202020204" pitchFamily="34" charset="0"/>
              </a:rPr>
              <a:t>5</a:t>
            </a:r>
            <a:r>
              <a:rPr lang="vi-VN" dirty="0">
                <a:solidFill>
                  <a:srgbClr val="C00000"/>
                </a:solidFill>
                <a:latin typeface="Arial" panose="020B0604020202020204" pitchFamily="34" charset="0"/>
                <a:cs typeface="Arial" panose="020B0604020202020204" pitchFamily="34" charset="0"/>
              </a:rPr>
              <a:t> </a:t>
            </a:r>
            <a:r>
              <a:rPr lang="en-US" altLang="vi-VN" dirty="0">
                <a:solidFill>
                  <a:srgbClr val="C00000"/>
                </a:solidFill>
                <a:latin typeface="Arial" panose="020B0604020202020204" pitchFamily="34" charset="0"/>
                <a:cs typeface="Arial" panose="020B0604020202020204" pitchFamily="34" charset="0"/>
              </a:rPr>
              <a:t> </a:t>
            </a:r>
            <a:r>
              <a:rPr lang="vi-VN" altLang="en-US" dirty="0">
                <a:solidFill>
                  <a:srgbClr val="C00000"/>
                </a:solidFill>
                <a:latin typeface="Arial" panose="020B0604020202020204" pitchFamily="34" charset="0"/>
                <a:cs typeface="Arial" panose="020B0604020202020204" pitchFamily="34" charset="0"/>
              </a:rPr>
              <a:t>S</a:t>
            </a:r>
            <a:r>
              <a:rPr lang="en-US" altLang="vi-VN" dirty="0">
                <a:solidFill>
                  <a:srgbClr val="C00000"/>
                </a:solidFill>
                <a:latin typeface="Arial" panose="020B0604020202020204" pitchFamily="34" charset="0"/>
                <a:cs typeface="Arial" panose="020B0604020202020204" pitchFamily="34" charset="0"/>
              </a:rPr>
              <a:t>5</a:t>
            </a:r>
            <a:r>
              <a:rPr lang="en-US" dirty="0">
                <a:solidFill>
                  <a:srgbClr val="C00000"/>
                </a:solidFill>
                <a:latin typeface="Arial" panose="020B0604020202020204" pitchFamily="34" charset="0"/>
                <a:cs typeface="Arial" panose="020B0604020202020204" pitchFamily="34" charset="0"/>
              </a:rPr>
              <a:t>: </a:t>
            </a:r>
            <a:endParaRPr lang="en-SG" dirty="0">
              <a:solidFill>
                <a:srgbClr val="C00000"/>
              </a:solidFill>
              <a:latin typeface="Arial" panose="020B0604020202020204" pitchFamily="34" charset="0"/>
              <a:cs typeface="Arial" panose="020B0604020202020204" pitchFamily="34" charset="0"/>
            </a:endParaRPr>
          </a:p>
        </p:txBody>
      </p:sp>
      <p:graphicFrame>
        <p:nvGraphicFramePr>
          <p:cNvPr id="9" name="Table 8"/>
          <p:cNvGraphicFramePr>
            <a:graphicFrameLocks noGrp="1"/>
          </p:cNvGraphicFramePr>
          <p:nvPr>
            <p:custDataLst>
              <p:tags r:id="rId1"/>
            </p:custDataLst>
          </p:nvPr>
        </p:nvGraphicFramePr>
        <p:xfrm>
          <a:off x="2573655" y="3520440"/>
          <a:ext cx="7489825" cy="915035"/>
        </p:xfrm>
        <a:graphic>
          <a:graphicData uri="http://schemas.openxmlformats.org/drawingml/2006/table">
            <a:tbl>
              <a:tblPr firstRow="1" bandRow="1">
                <a:tableStyleId>{073A0DAA-6AF3-43AB-8588-CEC1D06C72B9}</a:tableStyleId>
              </a:tblPr>
              <a:tblGrid>
                <a:gridCol w="1524635">
                  <a:extLst>
                    <a:ext uri="{9D8B030D-6E8A-4147-A177-3AD203B41FA5}">
                      <a16:colId xmlns:a16="http://schemas.microsoft.com/office/drawing/2014/main" val="20000"/>
                    </a:ext>
                  </a:extLst>
                </a:gridCol>
                <a:gridCol w="588645">
                  <a:extLst>
                    <a:ext uri="{9D8B030D-6E8A-4147-A177-3AD203B41FA5}">
                      <a16:colId xmlns:a16="http://schemas.microsoft.com/office/drawing/2014/main" val="20001"/>
                    </a:ext>
                  </a:extLst>
                </a:gridCol>
                <a:gridCol w="1026795">
                  <a:extLst>
                    <a:ext uri="{9D8B030D-6E8A-4147-A177-3AD203B41FA5}">
                      <a16:colId xmlns:a16="http://schemas.microsoft.com/office/drawing/2014/main" val="20002"/>
                    </a:ext>
                  </a:extLst>
                </a:gridCol>
                <a:gridCol w="4349750">
                  <a:extLst>
                    <a:ext uri="{9D8B030D-6E8A-4147-A177-3AD203B41FA5}">
                      <a16:colId xmlns:a16="http://schemas.microsoft.com/office/drawing/2014/main" val="20003"/>
                    </a:ext>
                  </a:extLst>
                </a:gridCol>
              </a:tblGrid>
              <a:tr h="285750">
                <a:tc>
                  <a:txBody>
                    <a:bodyPr/>
                    <a:lstStyle/>
                    <a:p>
                      <a:r>
                        <a:rPr lang="vi-VN" sz="1100" dirty="0">
                          <a:solidFill>
                            <a:schemeClr val="tx1"/>
                          </a:solidFill>
                          <a:latin typeface="Arial" panose="020B0604020202020204" pitchFamily="34" charset="0"/>
                          <a:cs typeface="Arial" panose="020B0604020202020204" pitchFamily="34" charset="0"/>
                        </a:rPr>
                        <a:t>Port</a:t>
                      </a:r>
                      <a:endParaRPr lang="en-SG" sz="1100" dirty="0">
                        <a:solidFill>
                          <a:schemeClr val="tx1"/>
                        </a:solidFill>
                        <a:latin typeface="Arial" panose="020B0604020202020204" pitchFamily="34" charset="0"/>
                        <a:cs typeface="Arial" panose="020B0604020202020204" pitchFamily="34" charset="0"/>
                      </a:endParaRPr>
                    </a:p>
                  </a:txBody>
                  <a:tcPr>
                    <a:lnR w="12700" cap="flat" cmpd="sng" algn="ctr">
                      <a:no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solidFill>
                  </a:tcPr>
                </a:tc>
                <a:tc>
                  <a:txBody>
                    <a:bodyPr/>
                    <a:lstStyle/>
                    <a:p>
                      <a:r>
                        <a:rPr lang="vi-VN" sz="1100" dirty="0">
                          <a:solidFill>
                            <a:schemeClr val="tx1"/>
                          </a:solidFill>
                          <a:latin typeface="Arial" panose="020B0604020202020204" pitchFamily="34" charset="0"/>
                          <a:cs typeface="Arial" panose="020B0604020202020204" pitchFamily="34" charset="0"/>
                        </a:rPr>
                        <a:t>Size</a:t>
                      </a:r>
                      <a:endParaRPr lang="en-SG" sz="110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solidFill>
                  </a:tcPr>
                </a:tc>
                <a:tc>
                  <a:txBody>
                    <a:bodyPr/>
                    <a:lstStyle/>
                    <a:p>
                      <a:r>
                        <a:rPr lang="vi-VN" sz="1100" dirty="0">
                          <a:solidFill>
                            <a:schemeClr val="tx1"/>
                          </a:solidFill>
                          <a:latin typeface="Arial" panose="020B0604020202020204" pitchFamily="34" charset="0"/>
                          <a:cs typeface="Arial" panose="020B0604020202020204" pitchFamily="34" charset="0"/>
                        </a:rPr>
                        <a:t>Direction</a:t>
                      </a:r>
                      <a:endParaRPr lang="en-SG" sz="110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solidFill>
                  </a:tcPr>
                </a:tc>
                <a:tc>
                  <a:txBody>
                    <a:bodyPr/>
                    <a:lstStyle/>
                    <a:p>
                      <a:r>
                        <a:rPr lang="vi-VN" sz="1100" dirty="0">
                          <a:solidFill>
                            <a:schemeClr val="tx1"/>
                          </a:solidFill>
                          <a:latin typeface="Arial" panose="020B0604020202020204" pitchFamily="34" charset="0"/>
                          <a:cs typeface="Arial" panose="020B0604020202020204" pitchFamily="34" charset="0"/>
                        </a:rPr>
                        <a:t>Description</a:t>
                      </a:r>
                      <a:endParaRPr lang="en-SG" sz="110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313690">
                <a:tc>
                  <a:txBody>
                    <a:bodyPr/>
                    <a:lstStyle/>
                    <a:p>
                      <a:r>
                        <a:rPr lang="en-US" altLang="vi-VN" sz="1100" dirty="0">
                          <a:solidFill>
                            <a:schemeClr val="tx1"/>
                          </a:solidFill>
                          <a:latin typeface="Arial" panose="020B0604020202020204" pitchFamily="34" charset="0"/>
                          <a:cs typeface="Arial" panose="020B0604020202020204" pitchFamily="34" charset="0"/>
                        </a:rPr>
                        <a:t>s5_in</a:t>
                      </a:r>
                    </a:p>
                  </a:txBody>
                  <a:tcPr>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altLang="en-SG" sz="1100" dirty="0">
                          <a:solidFill>
                            <a:schemeClr val="tx1"/>
                          </a:solidFill>
                          <a:latin typeface="Arial" panose="020B0604020202020204" pitchFamily="34" charset="0"/>
                          <a:cs typeface="Arial" panose="020B0604020202020204" pitchFamily="34" charset="0"/>
                        </a:rPr>
                        <a:t>6</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vi-VN" sz="1100" dirty="0">
                          <a:solidFill>
                            <a:schemeClr val="tx1"/>
                          </a:solidFill>
                          <a:latin typeface="Arial" panose="020B0604020202020204" pitchFamily="34" charset="0"/>
                          <a:cs typeface="Arial" panose="020B0604020202020204" pitchFamily="34" charset="0"/>
                        </a:rPr>
                        <a:t>input</a:t>
                      </a:r>
                      <a:endParaRPr lang="en-SG" sz="110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indent="0">
                        <a:lnSpc>
                          <a:spcPct val="107000"/>
                        </a:lnSpc>
                        <a:spcBef>
                          <a:spcPct val="0"/>
                        </a:spcBef>
                        <a:spcAft>
                          <a:spcPts val="800"/>
                        </a:spcAft>
                      </a:pPr>
                      <a:r>
                        <a:rPr lang="en-US" altLang="en-US" sz="1100" b="0">
                          <a:latin typeface="Arial" panose="020B0604020202020204" pitchFamily="34" charset="0"/>
                          <a:ea typeface="Times New Roman" panose="02020603050405020304"/>
                          <a:cs typeface="Arial" panose="020B0604020202020204" pitchFamily="34" charset="0"/>
                        </a:rPr>
                        <a:t>Data from 25rd to 30th bit of re_xor_key[47:0]</a:t>
                      </a:r>
                    </a:p>
                  </a:txBody>
                  <a:tcPr marL="68580" marR="68580" marT="0" marB="0">
                    <a:lnL w="12700" cap="flat" cmpd="sng" algn="ctr">
                      <a:no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315595">
                <a:tc>
                  <a:txBody>
                    <a:bodyPr/>
                    <a:lstStyle/>
                    <a:p>
                      <a:r>
                        <a:rPr lang="en-US" altLang="vi-VN" sz="1100" dirty="0">
                          <a:solidFill>
                            <a:schemeClr val="tx1"/>
                          </a:solidFill>
                          <a:latin typeface="Arial" panose="020B0604020202020204" pitchFamily="34" charset="0"/>
                          <a:cs typeface="Arial" panose="020B0604020202020204" pitchFamily="34" charset="0"/>
                        </a:rPr>
                        <a:t>s5_out</a:t>
                      </a:r>
                    </a:p>
                  </a:txBody>
                  <a:tcPr>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altLang="en-SG" sz="1100" dirty="0">
                          <a:solidFill>
                            <a:schemeClr val="tx1"/>
                          </a:solidFill>
                          <a:latin typeface="Arial" panose="020B0604020202020204" pitchFamily="34" charset="0"/>
                          <a:cs typeface="Arial" panose="020B0604020202020204" pitchFamily="34" charset="0"/>
                        </a:rPr>
                        <a:t>4</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altLang="en-SG" sz="1100" dirty="0">
                          <a:solidFill>
                            <a:schemeClr val="tx1"/>
                          </a:solidFill>
                          <a:latin typeface="Arial" panose="020B0604020202020204" pitchFamily="34" charset="0"/>
                          <a:cs typeface="Arial" panose="020B0604020202020204" pitchFamily="34" charset="0"/>
                        </a:rPr>
                        <a:t>output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altLang="en-US" sz="1100" dirty="0">
                          <a:solidFill>
                            <a:schemeClr val="tx1"/>
                          </a:solidFill>
                          <a:latin typeface="Arial" panose="020B0604020202020204" pitchFamily="34" charset="0"/>
                          <a:cs typeface="Arial" panose="020B0604020202020204" pitchFamily="34" charset="0"/>
                        </a:rPr>
                        <a:t>Data after converting from S5 table.</a:t>
                      </a:r>
                    </a:p>
                  </a:txBody>
                  <a:tcPr>
                    <a:lnL w="12700" cap="flat" cmpd="sng" algn="ctr">
                      <a:no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bl>
          </a:graphicData>
        </a:graphic>
      </p:graphicFrame>
      <p:pic>
        <p:nvPicPr>
          <p:cNvPr id="3" name="Picture 2"/>
          <p:cNvPicPr>
            <a:picLocks noChangeAspect="1"/>
          </p:cNvPicPr>
          <p:nvPr/>
        </p:nvPicPr>
        <p:blipFill>
          <a:blip r:embed="rId3"/>
          <a:stretch>
            <a:fillRect/>
          </a:stretch>
        </p:blipFill>
        <p:spPr>
          <a:xfrm>
            <a:off x="3225800" y="1679575"/>
            <a:ext cx="5740400" cy="1400175"/>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Box 9"/>
          <p:cNvSpPr txBox="1"/>
          <p:nvPr/>
        </p:nvSpPr>
        <p:spPr>
          <a:xfrm>
            <a:off x="5546090" y="6081395"/>
            <a:ext cx="1099820" cy="368300"/>
          </a:xfrm>
          <a:prstGeom prst="rect">
            <a:avLst/>
          </a:prstGeom>
          <a:noFill/>
        </p:spPr>
        <p:txBody>
          <a:bodyPr wrap="square" rtlCol="0">
            <a:spAutoFit/>
          </a:bodyPr>
          <a:lstStyle/>
          <a:p>
            <a:r>
              <a:rPr lang="en-US"/>
              <a:t>Design</a:t>
            </a:r>
          </a:p>
        </p:txBody>
      </p:sp>
      <p:pic>
        <p:nvPicPr>
          <p:cNvPr id="4" name="Picture 3" descr="A diagram of a music system&#10;&#10;AI-generated content may be incorrect."/>
          <p:cNvPicPr>
            <a:picLocks noChangeAspect="1"/>
          </p:cNvPicPr>
          <p:nvPr/>
        </p:nvPicPr>
        <p:blipFill>
          <a:blip r:embed="rId2"/>
          <a:stretch>
            <a:fillRect/>
          </a:stretch>
        </p:blipFill>
        <p:spPr>
          <a:xfrm>
            <a:off x="123251" y="655074"/>
            <a:ext cx="5731510" cy="2362200"/>
          </a:xfrm>
          <a:prstGeom prst="rect">
            <a:avLst/>
          </a:prstGeom>
        </p:spPr>
      </p:pic>
      <p:pic>
        <p:nvPicPr>
          <p:cNvPr id="5" name="Picture 4" descr="A line of white and black lights&#10;&#10;AI-generated content may be incorrect."/>
          <p:cNvPicPr>
            <a:picLocks noChangeAspect="1"/>
          </p:cNvPicPr>
          <p:nvPr/>
        </p:nvPicPr>
        <p:blipFill>
          <a:blip r:embed="rId3"/>
          <a:stretch>
            <a:fillRect/>
          </a:stretch>
        </p:blipFill>
        <p:spPr>
          <a:xfrm>
            <a:off x="6096000" y="657681"/>
            <a:ext cx="5731510" cy="1938655"/>
          </a:xfrm>
          <a:prstGeom prst="rect">
            <a:avLst/>
          </a:prstGeom>
        </p:spPr>
      </p:pic>
      <p:pic>
        <p:nvPicPr>
          <p:cNvPr id="6" name="Picture 5" descr="A diagram of a computer&#10;&#10;AI-generated content may be incorrect."/>
          <p:cNvPicPr>
            <a:picLocks noChangeAspect="1"/>
          </p:cNvPicPr>
          <p:nvPr/>
        </p:nvPicPr>
        <p:blipFill>
          <a:blip r:embed="rId4"/>
          <a:stretch>
            <a:fillRect/>
          </a:stretch>
        </p:blipFill>
        <p:spPr>
          <a:xfrm>
            <a:off x="123251" y="3514284"/>
            <a:ext cx="5731510" cy="2503805"/>
          </a:xfrm>
          <a:prstGeom prst="rect">
            <a:avLst/>
          </a:prstGeom>
        </p:spPr>
      </p:pic>
      <p:pic>
        <p:nvPicPr>
          <p:cNvPr id="7" name="Picture 6" descr="A diagram of a diagram&#10;&#10;AI-generated content may be incorrect."/>
          <p:cNvPicPr>
            <a:picLocks noChangeAspect="1"/>
          </p:cNvPicPr>
          <p:nvPr/>
        </p:nvPicPr>
        <p:blipFill>
          <a:blip r:embed="rId5"/>
          <a:stretch>
            <a:fillRect/>
          </a:stretch>
        </p:blipFill>
        <p:spPr>
          <a:xfrm>
            <a:off x="6090736" y="3520664"/>
            <a:ext cx="5731510" cy="2559685"/>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1376516" y="619432"/>
            <a:ext cx="1033780" cy="368300"/>
          </a:xfrm>
          <a:prstGeom prst="rect">
            <a:avLst/>
          </a:prstGeom>
          <a:noFill/>
        </p:spPr>
        <p:txBody>
          <a:bodyPr wrap="none" rtlCol="0">
            <a:spAutoFit/>
          </a:bodyPr>
          <a:lstStyle/>
          <a:p>
            <a:r>
              <a:rPr lang="vi-VN" dirty="0">
                <a:solidFill>
                  <a:srgbClr val="C00000"/>
                </a:solidFill>
                <a:latin typeface="Arial" panose="020B0604020202020204" pitchFamily="34" charset="0"/>
                <a:cs typeface="Arial" panose="020B0604020202020204" pitchFamily="34" charset="0"/>
              </a:rPr>
              <a:t>5.</a:t>
            </a:r>
            <a:r>
              <a:rPr lang="en-US" altLang="vi-VN" dirty="0">
                <a:solidFill>
                  <a:srgbClr val="C00000"/>
                </a:solidFill>
                <a:latin typeface="Arial" panose="020B0604020202020204" pitchFamily="34" charset="0"/>
                <a:cs typeface="Arial" panose="020B0604020202020204" pitchFamily="34" charset="0"/>
              </a:rPr>
              <a:t>6</a:t>
            </a:r>
            <a:r>
              <a:rPr lang="vi-VN" dirty="0">
                <a:solidFill>
                  <a:srgbClr val="C00000"/>
                </a:solidFill>
                <a:latin typeface="Arial" panose="020B0604020202020204" pitchFamily="34" charset="0"/>
                <a:cs typeface="Arial" panose="020B0604020202020204" pitchFamily="34" charset="0"/>
              </a:rPr>
              <a:t> </a:t>
            </a:r>
            <a:r>
              <a:rPr lang="en-US" altLang="vi-VN" dirty="0">
                <a:solidFill>
                  <a:srgbClr val="C00000"/>
                </a:solidFill>
                <a:latin typeface="Arial" panose="020B0604020202020204" pitchFamily="34" charset="0"/>
                <a:cs typeface="Arial" panose="020B0604020202020204" pitchFamily="34" charset="0"/>
              </a:rPr>
              <a:t> </a:t>
            </a:r>
            <a:r>
              <a:rPr lang="vi-VN" altLang="en-US" dirty="0">
                <a:solidFill>
                  <a:srgbClr val="C00000"/>
                </a:solidFill>
                <a:latin typeface="Arial" panose="020B0604020202020204" pitchFamily="34" charset="0"/>
                <a:cs typeface="Arial" panose="020B0604020202020204" pitchFamily="34" charset="0"/>
              </a:rPr>
              <a:t>S</a:t>
            </a:r>
            <a:r>
              <a:rPr lang="en-US" altLang="vi-VN" dirty="0">
                <a:solidFill>
                  <a:srgbClr val="C00000"/>
                </a:solidFill>
                <a:latin typeface="Arial" panose="020B0604020202020204" pitchFamily="34" charset="0"/>
                <a:cs typeface="Arial" panose="020B0604020202020204" pitchFamily="34" charset="0"/>
              </a:rPr>
              <a:t>6</a:t>
            </a:r>
            <a:r>
              <a:rPr lang="en-US" dirty="0">
                <a:solidFill>
                  <a:srgbClr val="C00000"/>
                </a:solidFill>
                <a:latin typeface="Arial" panose="020B0604020202020204" pitchFamily="34" charset="0"/>
                <a:cs typeface="Arial" panose="020B0604020202020204" pitchFamily="34" charset="0"/>
              </a:rPr>
              <a:t>: </a:t>
            </a:r>
            <a:endParaRPr lang="en-SG" dirty="0">
              <a:solidFill>
                <a:srgbClr val="C00000"/>
              </a:solidFill>
              <a:latin typeface="Arial" panose="020B0604020202020204" pitchFamily="34" charset="0"/>
              <a:cs typeface="Arial" panose="020B0604020202020204" pitchFamily="34" charset="0"/>
            </a:endParaRPr>
          </a:p>
        </p:txBody>
      </p:sp>
      <p:graphicFrame>
        <p:nvGraphicFramePr>
          <p:cNvPr id="9" name="Table 8"/>
          <p:cNvGraphicFramePr>
            <a:graphicFrameLocks noGrp="1"/>
          </p:cNvGraphicFramePr>
          <p:nvPr>
            <p:custDataLst>
              <p:tags r:id="rId1"/>
            </p:custDataLst>
          </p:nvPr>
        </p:nvGraphicFramePr>
        <p:xfrm>
          <a:off x="2573655" y="3520440"/>
          <a:ext cx="7489825" cy="915035"/>
        </p:xfrm>
        <a:graphic>
          <a:graphicData uri="http://schemas.openxmlformats.org/drawingml/2006/table">
            <a:tbl>
              <a:tblPr firstRow="1" bandRow="1">
                <a:tableStyleId>{073A0DAA-6AF3-43AB-8588-CEC1D06C72B9}</a:tableStyleId>
              </a:tblPr>
              <a:tblGrid>
                <a:gridCol w="1524635">
                  <a:extLst>
                    <a:ext uri="{9D8B030D-6E8A-4147-A177-3AD203B41FA5}">
                      <a16:colId xmlns:a16="http://schemas.microsoft.com/office/drawing/2014/main" val="20000"/>
                    </a:ext>
                  </a:extLst>
                </a:gridCol>
                <a:gridCol w="588645">
                  <a:extLst>
                    <a:ext uri="{9D8B030D-6E8A-4147-A177-3AD203B41FA5}">
                      <a16:colId xmlns:a16="http://schemas.microsoft.com/office/drawing/2014/main" val="20001"/>
                    </a:ext>
                  </a:extLst>
                </a:gridCol>
                <a:gridCol w="1026795">
                  <a:extLst>
                    <a:ext uri="{9D8B030D-6E8A-4147-A177-3AD203B41FA5}">
                      <a16:colId xmlns:a16="http://schemas.microsoft.com/office/drawing/2014/main" val="20002"/>
                    </a:ext>
                  </a:extLst>
                </a:gridCol>
                <a:gridCol w="4349750">
                  <a:extLst>
                    <a:ext uri="{9D8B030D-6E8A-4147-A177-3AD203B41FA5}">
                      <a16:colId xmlns:a16="http://schemas.microsoft.com/office/drawing/2014/main" val="20003"/>
                    </a:ext>
                  </a:extLst>
                </a:gridCol>
              </a:tblGrid>
              <a:tr h="285750">
                <a:tc>
                  <a:txBody>
                    <a:bodyPr/>
                    <a:lstStyle/>
                    <a:p>
                      <a:r>
                        <a:rPr lang="vi-VN" sz="1100" dirty="0">
                          <a:solidFill>
                            <a:schemeClr val="tx1"/>
                          </a:solidFill>
                          <a:latin typeface="Arial" panose="020B0604020202020204" pitchFamily="34" charset="0"/>
                          <a:cs typeface="Arial" panose="020B0604020202020204" pitchFamily="34" charset="0"/>
                        </a:rPr>
                        <a:t>Port</a:t>
                      </a:r>
                      <a:endParaRPr lang="en-SG" sz="1100" dirty="0">
                        <a:solidFill>
                          <a:schemeClr val="tx1"/>
                        </a:solidFill>
                        <a:latin typeface="Arial" panose="020B0604020202020204" pitchFamily="34" charset="0"/>
                        <a:cs typeface="Arial" panose="020B0604020202020204" pitchFamily="34" charset="0"/>
                      </a:endParaRPr>
                    </a:p>
                  </a:txBody>
                  <a:tcPr>
                    <a:lnR w="12700" cap="flat" cmpd="sng" algn="ctr">
                      <a:no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solidFill>
                  </a:tcPr>
                </a:tc>
                <a:tc>
                  <a:txBody>
                    <a:bodyPr/>
                    <a:lstStyle/>
                    <a:p>
                      <a:r>
                        <a:rPr lang="vi-VN" sz="1100" dirty="0">
                          <a:solidFill>
                            <a:schemeClr val="tx1"/>
                          </a:solidFill>
                          <a:latin typeface="Arial" panose="020B0604020202020204" pitchFamily="34" charset="0"/>
                          <a:cs typeface="Arial" panose="020B0604020202020204" pitchFamily="34" charset="0"/>
                        </a:rPr>
                        <a:t>Size</a:t>
                      </a:r>
                      <a:endParaRPr lang="en-SG" sz="110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solidFill>
                  </a:tcPr>
                </a:tc>
                <a:tc>
                  <a:txBody>
                    <a:bodyPr/>
                    <a:lstStyle/>
                    <a:p>
                      <a:r>
                        <a:rPr lang="vi-VN" sz="1100" dirty="0">
                          <a:solidFill>
                            <a:schemeClr val="tx1"/>
                          </a:solidFill>
                          <a:latin typeface="Arial" panose="020B0604020202020204" pitchFamily="34" charset="0"/>
                          <a:cs typeface="Arial" panose="020B0604020202020204" pitchFamily="34" charset="0"/>
                        </a:rPr>
                        <a:t>Direction</a:t>
                      </a:r>
                      <a:endParaRPr lang="en-SG" sz="110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solidFill>
                  </a:tcPr>
                </a:tc>
                <a:tc>
                  <a:txBody>
                    <a:bodyPr/>
                    <a:lstStyle/>
                    <a:p>
                      <a:r>
                        <a:rPr lang="vi-VN" sz="1100" dirty="0">
                          <a:solidFill>
                            <a:schemeClr val="tx1"/>
                          </a:solidFill>
                          <a:latin typeface="Arial" panose="020B0604020202020204" pitchFamily="34" charset="0"/>
                          <a:cs typeface="Arial" panose="020B0604020202020204" pitchFamily="34" charset="0"/>
                        </a:rPr>
                        <a:t>Description</a:t>
                      </a:r>
                      <a:endParaRPr lang="en-SG" sz="110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313690">
                <a:tc>
                  <a:txBody>
                    <a:bodyPr/>
                    <a:lstStyle/>
                    <a:p>
                      <a:r>
                        <a:rPr lang="en-US" altLang="vi-VN" sz="1100" dirty="0">
                          <a:solidFill>
                            <a:schemeClr val="tx1"/>
                          </a:solidFill>
                          <a:latin typeface="Arial" panose="020B0604020202020204" pitchFamily="34" charset="0"/>
                          <a:cs typeface="Arial" panose="020B0604020202020204" pitchFamily="34" charset="0"/>
                        </a:rPr>
                        <a:t>s6_in</a:t>
                      </a:r>
                    </a:p>
                  </a:txBody>
                  <a:tcPr>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altLang="en-SG" sz="1100" dirty="0">
                          <a:solidFill>
                            <a:schemeClr val="tx1"/>
                          </a:solidFill>
                          <a:latin typeface="Arial" panose="020B0604020202020204" pitchFamily="34" charset="0"/>
                          <a:cs typeface="Arial" panose="020B0604020202020204" pitchFamily="34" charset="0"/>
                        </a:rPr>
                        <a:t>6</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vi-VN" sz="1100" dirty="0">
                          <a:solidFill>
                            <a:schemeClr val="tx1"/>
                          </a:solidFill>
                          <a:latin typeface="Arial" panose="020B0604020202020204" pitchFamily="34" charset="0"/>
                          <a:cs typeface="Arial" panose="020B0604020202020204" pitchFamily="34" charset="0"/>
                        </a:rPr>
                        <a:t>input</a:t>
                      </a:r>
                      <a:endParaRPr lang="en-SG" sz="110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indent="0">
                        <a:lnSpc>
                          <a:spcPct val="107000"/>
                        </a:lnSpc>
                        <a:spcBef>
                          <a:spcPct val="0"/>
                        </a:spcBef>
                        <a:spcAft>
                          <a:spcPts val="800"/>
                        </a:spcAft>
                      </a:pPr>
                      <a:r>
                        <a:rPr lang="en-US" altLang="en-US" sz="1100" b="0">
                          <a:latin typeface="Arial" panose="020B0604020202020204" pitchFamily="34" charset="0"/>
                          <a:ea typeface="Times New Roman" panose="02020603050405020304"/>
                          <a:cs typeface="Arial" panose="020B0604020202020204" pitchFamily="34" charset="0"/>
                        </a:rPr>
                        <a:t>Data from 31st  to 36th bit of re_xor_key[47:0]</a:t>
                      </a:r>
                    </a:p>
                  </a:txBody>
                  <a:tcPr marL="68580" marR="68580" marT="0" marB="0">
                    <a:lnL w="12700" cap="flat" cmpd="sng" algn="ctr">
                      <a:no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315595">
                <a:tc>
                  <a:txBody>
                    <a:bodyPr/>
                    <a:lstStyle/>
                    <a:p>
                      <a:r>
                        <a:rPr lang="en-US" altLang="vi-VN" sz="1100" dirty="0">
                          <a:solidFill>
                            <a:schemeClr val="tx1"/>
                          </a:solidFill>
                          <a:latin typeface="Arial" panose="020B0604020202020204" pitchFamily="34" charset="0"/>
                          <a:cs typeface="Arial" panose="020B0604020202020204" pitchFamily="34" charset="0"/>
                        </a:rPr>
                        <a:t>s6_out</a:t>
                      </a:r>
                    </a:p>
                  </a:txBody>
                  <a:tcPr>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altLang="en-SG" sz="1100" dirty="0">
                          <a:solidFill>
                            <a:schemeClr val="tx1"/>
                          </a:solidFill>
                          <a:latin typeface="Arial" panose="020B0604020202020204" pitchFamily="34" charset="0"/>
                          <a:cs typeface="Arial" panose="020B0604020202020204" pitchFamily="34" charset="0"/>
                        </a:rPr>
                        <a:t>4</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altLang="en-SG" sz="1100" dirty="0">
                          <a:solidFill>
                            <a:schemeClr val="tx1"/>
                          </a:solidFill>
                          <a:latin typeface="Arial" panose="020B0604020202020204" pitchFamily="34" charset="0"/>
                          <a:cs typeface="Arial" panose="020B0604020202020204" pitchFamily="34" charset="0"/>
                        </a:rPr>
                        <a:t>output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altLang="en-US" sz="1100" dirty="0">
                          <a:solidFill>
                            <a:schemeClr val="tx1"/>
                          </a:solidFill>
                          <a:latin typeface="Arial" panose="020B0604020202020204" pitchFamily="34" charset="0"/>
                          <a:cs typeface="Arial" panose="020B0604020202020204" pitchFamily="34" charset="0"/>
                        </a:rPr>
                        <a:t>Data after converting from S6 table.</a:t>
                      </a:r>
                    </a:p>
                  </a:txBody>
                  <a:tcPr>
                    <a:lnL w="12700" cap="flat" cmpd="sng" algn="ctr">
                      <a:no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bl>
          </a:graphicData>
        </a:graphic>
      </p:graphicFrame>
      <p:pic>
        <p:nvPicPr>
          <p:cNvPr id="2" name="Picture 1"/>
          <p:cNvPicPr>
            <a:picLocks noChangeAspect="1"/>
          </p:cNvPicPr>
          <p:nvPr/>
        </p:nvPicPr>
        <p:blipFill>
          <a:blip r:embed="rId3"/>
          <a:stretch>
            <a:fillRect/>
          </a:stretch>
        </p:blipFill>
        <p:spPr>
          <a:xfrm>
            <a:off x="3036570" y="1363345"/>
            <a:ext cx="6118860" cy="1489075"/>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Box 9"/>
          <p:cNvSpPr txBox="1"/>
          <p:nvPr/>
        </p:nvSpPr>
        <p:spPr>
          <a:xfrm>
            <a:off x="5546090" y="6081395"/>
            <a:ext cx="1099820" cy="368300"/>
          </a:xfrm>
          <a:prstGeom prst="rect">
            <a:avLst/>
          </a:prstGeom>
          <a:noFill/>
        </p:spPr>
        <p:txBody>
          <a:bodyPr wrap="square" rtlCol="0">
            <a:spAutoFit/>
          </a:bodyPr>
          <a:lstStyle/>
          <a:p>
            <a:r>
              <a:rPr lang="en-US"/>
              <a:t>Design</a:t>
            </a:r>
          </a:p>
        </p:txBody>
      </p:sp>
      <p:pic>
        <p:nvPicPr>
          <p:cNvPr id="2" name="Picture 1" descr="A diagram of a flower&#10;&#10;AI-generated content may be incorrect."/>
          <p:cNvPicPr>
            <a:picLocks noChangeAspect="1"/>
          </p:cNvPicPr>
          <p:nvPr/>
        </p:nvPicPr>
        <p:blipFill>
          <a:blip r:embed="rId2"/>
          <a:stretch>
            <a:fillRect/>
          </a:stretch>
        </p:blipFill>
        <p:spPr>
          <a:xfrm>
            <a:off x="106045" y="206129"/>
            <a:ext cx="5731510" cy="2508250"/>
          </a:xfrm>
          <a:prstGeom prst="rect">
            <a:avLst/>
          </a:prstGeom>
        </p:spPr>
      </p:pic>
      <p:pic>
        <p:nvPicPr>
          <p:cNvPr id="3" name="Picture 2" descr="A diagram of a diagram of a diagram&#10;&#10;AI-generated content may be incorrect."/>
          <p:cNvPicPr>
            <a:picLocks noChangeAspect="1"/>
          </p:cNvPicPr>
          <p:nvPr/>
        </p:nvPicPr>
        <p:blipFill>
          <a:blip r:embed="rId3"/>
          <a:stretch>
            <a:fillRect/>
          </a:stretch>
        </p:blipFill>
        <p:spPr>
          <a:xfrm>
            <a:off x="6185818" y="206129"/>
            <a:ext cx="5731510" cy="2131060"/>
          </a:xfrm>
          <a:prstGeom prst="rect">
            <a:avLst/>
          </a:prstGeom>
        </p:spPr>
      </p:pic>
      <p:pic>
        <p:nvPicPr>
          <p:cNvPr id="9" name="Picture 8" descr="A diagram of a computer network&#10;&#10;AI-generated content may be incorrect."/>
          <p:cNvPicPr>
            <a:picLocks noChangeAspect="1"/>
          </p:cNvPicPr>
          <p:nvPr/>
        </p:nvPicPr>
        <p:blipFill>
          <a:blip r:embed="rId4"/>
          <a:stretch>
            <a:fillRect/>
          </a:stretch>
        </p:blipFill>
        <p:spPr>
          <a:xfrm>
            <a:off x="106045" y="3306031"/>
            <a:ext cx="5731510" cy="2120900"/>
          </a:xfrm>
          <a:prstGeom prst="rect">
            <a:avLst/>
          </a:prstGeom>
        </p:spPr>
      </p:pic>
      <p:pic>
        <p:nvPicPr>
          <p:cNvPr id="11" name="Picture 10" descr="A diagram of a diagram&#10;&#10;AI-generated content may be incorrect."/>
          <p:cNvPicPr>
            <a:picLocks noChangeAspect="1"/>
          </p:cNvPicPr>
          <p:nvPr/>
        </p:nvPicPr>
        <p:blipFill>
          <a:blip r:embed="rId5"/>
          <a:stretch>
            <a:fillRect/>
          </a:stretch>
        </p:blipFill>
        <p:spPr>
          <a:xfrm>
            <a:off x="6185818" y="3199986"/>
            <a:ext cx="5731510" cy="2647315"/>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1376516" y="619432"/>
            <a:ext cx="1033780" cy="368300"/>
          </a:xfrm>
          <a:prstGeom prst="rect">
            <a:avLst/>
          </a:prstGeom>
          <a:noFill/>
        </p:spPr>
        <p:txBody>
          <a:bodyPr wrap="none" rtlCol="0">
            <a:spAutoFit/>
          </a:bodyPr>
          <a:lstStyle/>
          <a:p>
            <a:r>
              <a:rPr lang="vi-VN" dirty="0">
                <a:solidFill>
                  <a:srgbClr val="C00000"/>
                </a:solidFill>
                <a:latin typeface="Arial" panose="020B0604020202020204" pitchFamily="34" charset="0"/>
                <a:cs typeface="Arial" panose="020B0604020202020204" pitchFamily="34" charset="0"/>
              </a:rPr>
              <a:t>5.</a:t>
            </a:r>
            <a:r>
              <a:rPr lang="en-US" altLang="vi-VN" dirty="0">
                <a:solidFill>
                  <a:srgbClr val="C00000"/>
                </a:solidFill>
                <a:latin typeface="Arial" panose="020B0604020202020204" pitchFamily="34" charset="0"/>
                <a:cs typeface="Arial" panose="020B0604020202020204" pitchFamily="34" charset="0"/>
              </a:rPr>
              <a:t>7</a:t>
            </a:r>
            <a:r>
              <a:rPr lang="vi-VN" dirty="0">
                <a:solidFill>
                  <a:srgbClr val="C00000"/>
                </a:solidFill>
                <a:latin typeface="Arial" panose="020B0604020202020204" pitchFamily="34" charset="0"/>
                <a:cs typeface="Arial" panose="020B0604020202020204" pitchFamily="34" charset="0"/>
              </a:rPr>
              <a:t> </a:t>
            </a:r>
            <a:r>
              <a:rPr lang="en-US" altLang="vi-VN" dirty="0">
                <a:solidFill>
                  <a:srgbClr val="C00000"/>
                </a:solidFill>
                <a:latin typeface="Arial" panose="020B0604020202020204" pitchFamily="34" charset="0"/>
                <a:cs typeface="Arial" panose="020B0604020202020204" pitchFamily="34" charset="0"/>
              </a:rPr>
              <a:t> </a:t>
            </a:r>
            <a:r>
              <a:rPr lang="vi-VN" altLang="en-US" dirty="0">
                <a:solidFill>
                  <a:srgbClr val="C00000"/>
                </a:solidFill>
                <a:latin typeface="Arial" panose="020B0604020202020204" pitchFamily="34" charset="0"/>
                <a:cs typeface="Arial" panose="020B0604020202020204" pitchFamily="34" charset="0"/>
              </a:rPr>
              <a:t>S</a:t>
            </a:r>
            <a:r>
              <a:rPr lang="en-US" altLang="vi-VN" dirty="0">
                <a:solidFill>
                  <a:srgbClr val="C00000"/>
                </a:solidFill>
                <a:latin typeface="Arial" panose="020B0604020202020204" pitchFamily="34" charset="0"/>
                <a:cs typeface="Arial" panose="020B0604020202020204" pitchFamily="34" charset="0"/>
              </a:rPr>
              <a:t>7</a:t>
            </a:r>
            <a:r>
              <a:rPr lang="en-US" dirty="0">
                <a:solidFill>
                  <a:srgbClr val="C00000"/>
                </a:solidFill>
                <a:latin typeface="Arial" panose="020B0604020202020204" pitchFamily="34" charset="0"/>
                <a:cs typeface="Arial" panose="020B0604020202020204" pitchFamily="34" charset="0"/>
              </a:rPr>
              <a:t>: </a:t>
            </a:r>
            <a:endParaRPr lang="en-SG" dirty="0">
              <a:solidFill>
                <a:srgbClr val="C00000"/>
              </a:solidFill>
              <a:latin typeface="Arial" panose="020B0604020202020204" pitchFamily="34" charset="0"/>
              <a:cs typeface="Arial" panose="020B0604020202020204" pitchFamily="34" charset="0"/>
            </a:endParaRPr>
          </a:p>
        </p:txBody>
      </p:sp>
      <p:graphicFrame>
        <p:nvGraphicFramePr>
          <p:cNvPr id="9" name="Table 8"/>
          <p:cNvGraphicFramePr>
            <a:graphicFrameLocks noGrp="1"/>
          </p:cNvGraphicFramePr>
          <p:nvPr>
            <p:custDataLst>
              <p:tags r:id="rId1"/>
            </p:custDataLst>
          </p:nvPr>
        </p:nvGraphicFramePr>
        <p:xfrm>
          <a:off x="2573655" y="3520440"/>
          <a:ext cx="7489825" cy="915035"/>
        </p:xfrm>
        <a:graphic>
          <a:graphicData uri="http://schemas.openxmlformats.org/drawingml/2006/table">
            <a:tbl>
              <a:tblPr firstRow="1" bandRow="1">
                <a:tableStyleId>{073A0DAA-6AF3-43AB-8588-CEC1D06C72B9}</a:tableStyleId>
              </a:tblPr>
              <a:tblGrid>
                <a:gridCol w="1524635">
                  <a:extLst>
                    <a:ext uri="{9D8B030D-6E8A-4147-A177-3AD203B41FA5}">
                      <a16:colId xmlns:a16="http://schemas.microsoft.com/office/drawing/2014/main" val="20000"/>
                    </a:ext>
                  </a:extLst>
                </a:gridCol>
                <a:gridCol w="588645">
                  <a:extLst>
                    <a:ext uri="{9D8B030D-6E8A-4147-A177-3AD203B41FA5}">
                      <a16:colId xmlns:a16="http://schemas.microsoft.com/office/drawing/2014/main" val="20001"/>
                    </a:ext>
                  </a:extLst>
                </a:gridCol>
                <a:gridCol w="1026795">
                  <a:extLst>
                    <a:ext uri="{9D8B030D-6E8A-4147-A177-3AD203B41FA5}">
                      <a16:colId xmlns:a16="http://schemas.microsoft.com/office/drawing/2014/main" val="20002"/>
                    </a:ext>
                  </a:extLst>
                </a:gridCol>
                <a:gridCol w="4349750">
                  <a:extLst>
                    <a:ext uri="{9D8B030D-6E8A-4147-A177-3AD203B41FA5}">
                      <a16:colId xmlns:a16="http://schemas.microsoft.com/office/drawing/2014/main" val="20003"/>
                    </a:ext>
                  </a:extLst>
                </a:gridCol>
              </a:tblGrid>
              <a:tr h="285750">
                <a:tc>
                  <a:txBody>
                    <a:bodyPr/>
                    <a:lstStyle/>
                    <a:p>
                      <a:r>
                        <a:rPr lang="vi-VN" sz="1100" dirty="0">
                          <a:solidFill>
                            <a:schemeClr val="tx1"/>
                          </a:solidFill>
                          <a:latin typeface="Arial" panose="020B0604020202020204" pitchFamily="34" charset="0"/>
                          <a:cs typeface="Arial" panose="020B0604020202020204" pitchFamily="34" charset="0"/>
                        </a:rPr>
                        <a:t>Port</a:t>
                      </a:r>
                      <a:endParaRPr lang="en-SG" sz="1100" dirty="0">
                        <a:solidFill>
                          <a:schemeClr val="tx1"/>
                        </a:solidFill>
                        <a:latin typeface="Arial" panose="020B0604020202020204" pitchFamily="34" charset="0"/>
                        <a:cs typeface="Arial" panose="020B0604020202020204" pitchFamily="34" charset="0"/>
                      </a:endParaRPr>
                    </a:p>
                  </a:txBody>
                  <a:tcPr>
                    <a:lnR w="12700" cap="flat" cmpd="sng" algn="ctr">
                      <a:no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solidFill>
                  </a:tcPr>
                </a:tc>
                <a:tc>
                  <a:txBody>
                    <a:bodyPr/>
                    <a:lstStyle/>
                    <a:p>
                      <a:r>
                        <a:rPr lang="vi-VN" sz="1100" dirty="0">
                          <a:solidFill>
                            <a:schemeClr val="tx1"/>
                          </a:solidFill>
                          <a:latin typeface="Arial" panose="020B0604020202020204" pitchFamily="34" charset="0"/>
                          <a:cs typeface="Arial" panose="020B0604020202020204" pitchFamily="34" charset="0"/>
                        </a:rPr>
                        <a:t>Size</a:t>
                      </a:r>
                      <a:endParaRPr lang="en-SG" sz="110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solidFill>
                  </a:tcPr>
                </a:tc>
                <a:tc>
                  <a:txBody>
                    <a:bodyPr/>
                    <a:lstStyle/>
                    <a:p>
                      <a:r>
                        <a:rPr lang="vi-VN" sz="1100" dirty="0">
                          <a:solidFill>
                            <a:schemeClr val="tx1"/>
                          </a:solidFill>
                          <a:latin typeface="Arial" panose="020B0604020202020204" pitchFamily="34" charset="0"/>
                          <a:cs typeface="Arial" panose="020B0604020202020204" pitchFamily="34" charset="0"/>
                        </a:rPr>
                        <a:t>Direction</a:t>
                      </a:r>
                      <a:endParaRPr lang="en-SG" sz="110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solidFill>
                  </a:tcPr>
                </a:tc>
                <a:tc>
                  <a:txBody>
                    <a:bodyPr/>
                    <a:lstStyle/>
                    <a:p>
                      <a:r>
                        <a:rPr lang="vi-VN" sz="1100" dirty="0">
                          <a:solidFill>
                            <a:schemeClr val="tx1"/>
                          </a:solidFill>
                          <a:latin typeface="Arial" panose="020B0604020202020204" pitchFamily="34" charset="0"/>
                          <a:cs typeface="Arial" panose="020B0604020202020204" pitchFamily="34" charset="0"/>
                        </a:rPr>
                        <a:t>Description</a:t>
                      </a:r>
                      <a:endParaRPr lang="en-SG" sz="110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313690">
                <a:tc>
                  <a:txBody>
                    <a:bodyPr/>
                    <a:lstStyle/>
                    <a:p>
                      <a:r>
                        <a:rPr lang="en-US" altLang="vi-VN" sz="1100" dirty="0">
                          <a:solidFill>
                            <a:schemeClr val="tx1"/>
                          </a:solidFill>
                          <a:latin typeface="Arial" panose="020B0604020202020204" pitchFamily="34" charset="0"/>
                          <a:cs typeface="Arial" panose="020B0604020202020204" pitchFamily="34" charset="0"/>
                        </a:rPr>
                        <a:t>s7_in</a:t>
                      </a:r>
                    </a:p>
                  </a:txBody>
                  <a:tcPr>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altLang="en-SG" sz="1100" dirty="0">
                          <a:solidFill>
                            <a:schemeClr val="tx1"/>
                          </a:solidFill>
                          <a:latin typeface="Arial" panose="020B0604020202020204" pitchFamily="34" charset="0"/>
                          <a:cs typeface="Arial" panose="020B0604020202020204" pitchFamily="34" charset="0"/>
                        </a:rPr>
                        <a:t>6</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vi-VN" sz="1100" dirty="0">
                          <a:solidFill>
                            <a:schemeClr val="tx1"/>
                          </a:solidFill>
                          <a:latin typeface="Arial" panose="020B0604020202020204" pitchFamily="34" charset="0"/>
                          <a:cs typeface="Arial" panose="020B0604020202020204" pitchFamily="34" charset="0"/>
                        </a:rPr>
                        <a:t>input</a:t>
                      </a:r>
                      <a:endParaRPr lang="en-SG" sz="110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indent="0">
                        <a:lnSpc>
                          <a:spcPct val="107000"/>
                        </a:lnSpc>
                        <a:spcBef>
                          <a:spcPct val="0"/>
                        </a:spcBef>
                        <a:spcAft>
                          <a:spcPts val="800"/>
                        </a:spcAft>
                      </a:pPr>
                      <a:r>
                        <a:rPr lang="en-US" altLang="en-US" sz="1100" b="0">
                          <a:latin typeface="Arial" panose="020B0604020202020204" pitchFamily="34" charset="0"/>
                          <a:ea typeface="Times New Roman" panose="02020603050405020304"/>
                          <a:cs typeface="Arial" panose="020B0604020202020204" pitchFamily="34" charset="0"/>
                        </a:rPr>
                        <a:t>Data from 37th  to 42nd bit of re_xor_key[47:0]</a:t>
                      </a:r>
                    </a:p>
                  </a:txBody>
                  <a:tcPr marL="68580" marR="68580" marT="0" marB="0">
                    <a:lnL w="12700" cap="flat" cmpd="sng" algn="ctr">
                      <a:no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315595">
                <a:tc>
                  <a:txBody>
                    <a:bodyPr/>
                    <a:lstStyle/>
                    <a:p>
                      <a:r>
                        <a:rPr lang="en-US" altLang="vi-VN" sz="1100" dirty="0">
                          <a:solidFill>
                            <a:schemeClr val="tx1"/>
                          </a:solidFill>
                          <a:latin typeface="Arial" panose="020B0604020202020204" pitchFamily="34" charset="0"/>
                          <a:cs typeface="Arial" panose="020B0604020202020204" pitchFamily="34" charset="0"/>
                        </a:rPr>
                        <a:t>s7_out</a:t>
                      </a:r>
                    </a:p>
                  </a:txBody>
                  <a:tcPr>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altLang="en-SG" sz="1100" dirty="0">
                          <a:solidFill>
                            <a:schemeClr val="tx1"/>
                          </a:solidFill>
                          <a:latin typeface="Arial" panose="020B0604020202020204" pitchFamily="34" charset="0"/>
                          <a:cs typeface="Arial" panose="020B0604020202020204" pitchFamily="34" charset="0"/>
                        </a:rPr>
                        <a:t>4</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altLang="en-SG" sz="1100" dirty="0">
                          <a:solidFill>
                            <a:schemeClr val="tx1"/>
                          </a:solidFill>
                          <a:latin typeface="Arial" panose="020B0604020202020204" pitchFamily="34" charset="0"/>
                          <a:cs typeface="Arial" panose="020B0604020202020204" pitchFamily="34" charset="0"/>
                        </a:rPr>
                        <a:t>output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altLang="en-US" sz="1100" dirty="0">
                          <a:solidFill>
                            <a:schemeClr val="tx1"/>
                          </a:solidFill>
                          <a:latin typeface="Arial" panose="020B0604020202020204" pitchFamily="34" charset="0"/>
                          <a:cs typeface="Arial" panose="020B0604020202020204" pitchFamily="34" charset="0"/>
                        </a:rPr>
                        <a:t>Data after converting from S7 table.</a:t>
                      </a:r>
                    </a:p>
                  </a:txBody>
                  <a:tcPr>
                    <a:lnL w="12700" cap="flat" cmpd="sng" algn="ctr">
                      <a:no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bl>
          </a:graphicData>
        </a:graphic>
      </p:graphicFrame>
      <p:pic>
        <p:nvPicPr>
          <p:cNvPr id="4" name="Picture 3"/>
          <p:cNvPicPr>
            <a:picLocks noChangeAspect="1"/>
          </p:cNvPicPr>
          <p:nvPr/>
        </p:nvPicPr>
        <p:blipFill>
          <a:blip r:embed="rId3"/>
          <a:stretch>
            <a:fillRect/>
          </a:stretch>
        </p:blipFill>
        <p:spPr>
          <a:xfrm>
            <a:off x="3486150" y="1513840"/>
            <a:ext cx="5219700" cy="1457325"/>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Box 9"/>
          <p:cNvSpPr txBox="1"/>
          <p:nvPr/>
        </p:nvSpPr>
        <p:spPr>
          <a:xfrm>
            <a:off x="5546090" y="6081395"/>
            <a:ext cx="1099820" cy="368300"/>
          </a:xfrm>
          <a:prstGeom prst="rect">
            <a:avLst/>
          </a:prstGeom>
          <a:noFill/>
        </p:spPr>
        <p:txBody>
          <a:bodyPr wrap="square" rtlCol="0">
            <a:spAutoFit/>
          </a:bodyPr>
          <a:lstStyle/>
          <a:p>
            <a:r>
              <a:rPr lang="en-US"/>
              <a:t>Design</a:t>
            </a:r>
          </a:p>
        </p:txBody>
      </p:sp>
      <p:pic>
        <p:nvPicPr>
          <p:cNvPr id="4" name="Picture 3" descr="A diagram of a diagram&#10;&#10;AI-generated content may be incorrect."/>
          <p:cNvPicPr>
            <a:picLocks noChangeAspect="1"/>
          </p:cNvPicPr>
          <p:nvPr/>
        </p:nvPicPr>
        <p:blipFill>
          <a:blip r:embed="rId2"/>
          <a:stretch>
            <a:fillRect/>
          </a:stretch>
        </p:blipFill>
        <p:spPr>
          <a:xfrm>
            <a:off x="223828" y="207324"/>
            <a:ext cx="5731510" cy="2286635"/>
          </a:xfrm>
          <a:prstGeom prst="rect">
            <a:avLst/>
          </a:prstGeom>
        </p:spPr>
      </p:pic>
      <p:pic>
        <p:nvPicPr>
          <p:cNvPr id="5" name="Picture 4" descr="A diagram of a computer network&#10;&#10;AI-generated content may be incorrect."/>
          <p:cNvPicPr>
            <a:picLocks noChangeAspect="1"/>
          </p:cNvPicPr>
          <p:nvPr/>
        </p:nvPicPr>
        <p:blipFill>
          <a:blip r:embed="rId3"/>
          <a:stretch>
            <a:fillRect/>
          </a:stretch>
        </p:blipFill>
        <p:spPr>
          <a:xfrm>
            <a:off x="5955030" y="207324"/>
            <a:ext cx="5731510" cy="2653030"/>
          </a:xfrm>
          <a:prstGeom prst="rect">
            <a:avLst/>
          </a:prstGeom>
        </p:spPr>
      </p:pic>
      <p:pic>
        <p:nvPicPr>
          <p:cNvPr id="6" name="Picture 5" descr="A diagram of a light fixture&#10;&#10;AI-generated content may be incorrect."/>
          <p:cNvPicPr>
            <a:picLocks noChangeAspect="1"/>
          </p:cNvPicPr>
          <p:nvPr/>
        </p:nvPicPr>
        <p:blipFill>
          <a:blip r:embed="rId4"/>
          <a:stretch>
            <a:fillRect/>
          </a:stretch>
        </p:blipFill>
        <p:spPr>
          <a:xfrm>
            <a:off x="223828" y="3038300"/>
            <a:ext cx="5731510" cy="2292985"/>
          </a:xfrm>
          <a:prstGeom prst="rect">
            <a:avLst/>
          </a:prstGeom>
        </p:spPr>
      </p:pic>
      <p:pic>
        <p:nvPicPr>
          <p:cNvPr id="7" name="Picture 6" descr="A diagram of a light source&#10;&#10;AI-generated content may be incorrect."/>
          <p:cNvPicPr>
            <a:picLocks noChangeAspect="1"/>
          </p:cNvPicPr>
          <p:nvPr/>
        </p:nvPicPr>
        <p:blipFill>
          <a:blip r:embed="rId5"/>
          <a:stretch>
            <a:fillRect/>
          </a:stretch>
        </p:blipFill>
        <p:spPr>
          <a:xfrm>
            <a:off x="6095959" y="3124660"/>
            <a:ext cx="5731510" cy="192532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7"/>
          <p:cNvGraphicFramePr>
            <a:graphicFrameLocks noGrp="1"/>
          </p:cNvGraphicFramePr>
          <p:nvPr/>
        </p:nvGraphicFramePr>
        <p:xfrm>
          <a:off x="2638496" y="3812253"/>
          <a:ext cx="7485264" cy="2817120"/>
        </p:xfrm>
        <a:graphic>
          <a:graphicData uri="http://schemas.openxmlformats.org/drawingml/2006/table">
            <a:tbl>
              <a:tblPr firstRow="1" bandRow="1">
                <a:tableStyleId>{073A0DAA-6AF3-43AB-8588-CEC1D06C72B9}</a:tableStyleId>
              </a:tblPr>
              <a:tblGrid>
                <a:gridCol w="1678148">
                  <a:extLst>
                    <a:ext uri="{9D8B030D-6E8A-4147-A177-3AD203B41FA5}">
                      <a16:colId xmlns:a16="http://schemas.microsoft.com/office/drawing/2014/main" val="20000"/>
                    </a:ext>
                  </a:extLst>
                </a:gridCol>
                <a:gridCol w="651942">
                  <a:extLst>
                    <a:ext uri="{9D8B030D-6E8A-4147-A177-3AD203B41FA5}">
                      <a16:colId xmlns:a16="http://schemas.microsoft.com/office/drawing/2014/main" val="20001"/>
                    </a:ext>
                  </a:extLst>
                </a:gridCol>
                <a:gridCol w="1086570">
                  <a:extLst>
                    <a:ext uri="{9D8B030D-6E8A-4147-A177-3AD203B41FA5}">
                      <a16:colId xmlns:a16="http://schemas.microsoft.com/office/drawing/2014/main" val="20002"/>
                    </a:ext>
                  </a:extLst>
                </a:gridCol>
                <a:gridCol w="4068604">
                  <a:extLst>
                    <a:ext uri="{9D8B030D-6E8A-4147-A177-3AD203B41FA5}">
                      <a16:colId xmlns:a16="http://schemas.microsoft.com/office/drawing/2014/main" val="20003"/>
                    </a:ext>
                  </a:extLst>
                </a:gridCol>
              </a:tblGrid>
              <a:tr h="298800">
                <a:tc>
                  <a:txBody>
                    <a:bodyPr/>
                    <a:lstStyle/>
                    <a:p>
                      <a:r>
                        <a:rPr lang="vi-VN" sz="1100" dirty="0">
                          <a:solidFill>
                            <a:schemeClr val="tx1"/>
                          </a:solidFill>
                          <a:latin typeface="Arial" panose="020B0604020202020204" pitchFamily="34" charset="0"/>
                          <a:cs typeface="Arial" panose="020B0604020202020204" pitchFamily="34" charset="0"/>
                        </a:rPr>
                        <a:t>Port</a:t>
                      </a:r>
                      <a:endParaRPr lang="en-SG" sz="1100" dirty="0">
                        <a:solidFill>
                          <a:schemeClr val="tx1"/>
                        </a:solidFill>
                        <a:latin typeface="Arial" panose="020B0604020202020204" pitchFamily="34" charset="0"/>
                        <a:cs typeface="Arial" panose="020B0604020202020204" pitchFamily="34" charset="0"/>
                      </a:endParaRPr>
                    </a:p>
                  </a:txBody>
                  <a:tcPr>
                    <a:lnR w="12700" cap="flat" cmpd="sng" algn="ctr">
                      <a:no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solidFill>
                  </a:tcPr>
                </a:tc>
                <a:tc>
                  <a:txBody>
                    <a:bodyPr/>
                    <a:lstStyle/>
                    <a:p>
                      <a:r>
                        <a:rPr lang="vi-VN" sz="1100" dirty="0">
                          <a:solidFill>
                            <a:schemeClr val="tx1"/>
                          </a:solidFill>
                          <a:latin typeface="Arial" panose="020B0604020202020204" pitchFamily="34" charset="0"/>
                          <a:cs typeface="Arial" panose="020B0604020202020204" pitchFamily="34" charset="0"/>
                        </a:rPr>
                        <a:t>Size</a:t>
                      </a:r>
                      <a:endParaRPr lang="en-SG" sz="110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solidFill>
                  </a:tcPr>
                </a:tc>
                <a:tc>
                  <a:txBody>
                    <a:bodyPr/>
                    <a:lstStyle/>
                    <a:p>
                      <a:r>
                        <a:rPr lang="vi-VN" sz="1100" dirty="0">
                          <a:solidFill>
                            <a:schemeClr val="tx1"/>
                          </a:solidFill>
                          <a:latin typeface="Arial" panose="020B0604020202020204" pitchFamily="34" charset="0"/>
                          <a:cs typeface="Arial" panose="020B0604020202020204" pitchFamily="34" charset="0"/>
                        </a:rPr>
                        <a:t>Direction</a:t>
                      </a:r>
                      <a:endParaRPr lang="en-SG" sz="110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solidFill>
                  </a:tcPr>
                </a:tc>
                <a:tc>
                  <a:txBody>
                    <a:bodyPr/>
                    <a:lstStyle/>
                    <a:p>
                      <a:r>
                        <a:rPr lang="vi-VN" sz="1100" dirty="0">
                          <a:solidFill>
                            <a:schemeClr val="tx1"/>
                          </a:solidFill>
                          <a:latin typeface="Arial" panose="020B0604020202020204" pitchFamily="34" charset="0"/>
                          <a:cs typeface="Arial" panose="020B0604020202020204" pitchFamily="34" charset="0"/>
                        </a:rPr>
                        <a:t>Description</a:t>
                      </a:r>
                      <a:endParaRPr lang="en-SG" sz="110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298800">
                <a:tc>
                  <a:txBody>
                    <a:bodyPr/>
                    <a:lstStyle/>
                    <a:p>
                      <a:r>
                        <a:rPr lang="vi-VN" sz="1100" dirty="0">
                          <a:solidFill>
                            <a:schemeClr val="tx1"/>
                          </a:solidFill>
                          <a:latin typeface="Arial" panose="020B0604020202020204" pitchFamily="34" charset="0"/>
                          <a:cs typeface="Arial" panose="020B0604020202020204" pitchFamily="34" charset="0"/>
                        </a:rPr>
                        <a:t>clk</a:t>
                      </a:r>
                      <a:endParaRPr lang="en-SG" sz="1100" dirty="0">
                        <a:solidFill>
                          <a:schemeClr val="tx1"/>
                        </a:solidFill>
                        <a:latin typeface="Arial" panose="020B0604020202020204" pitchFamily="34" charset="0"/>
                        <a:cs typeface="Arial" panose="020B0604020202020204" pitchFamily="34" charset="0"/>
                      </a:endParaRPr>
                    </a:p>
                  </a:txBody>
                  <a:tcPr>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vi-VN" sz="1100" dirty="0">
                          <a:solidFill>
                            <a:schemeClr val="tx1"/>
                          </a:solidFill>
                          <a:latin typeface="Arial" panose="020B0604020202020204" pitchFamily="34" charset="0"/>
                          <a:cs typeface="Arial" panose="020B0604020202020204" pitchFamily="34" charset="0"/>
                        </a:rPr>
                        <a:t>1</a:t>
                      </a:r>
                      <a:endParaRPr lang="en-SG" sz="110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vi-VN" sz="1100" dirty="0">
                          <a:solidFill>
                            <a:schemeClr val="tx1"/>
                          </a:solidFill>
                          <a:latin typeface="Arial" panose="020B0604020202020204" pitchFamily="34" charset="0"/>
                          <a:cs typeface="Arial" panose="020B0604020202020204" pitchFamily="34" charset="0"/>
                        </a:rPr>
                        <a:t>input</a:t>
                      </a:r>
                      <a:endParaRPr lang="en-SG" sz="110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solidFill>
                            <a:schemeClr val="tx1"/>
                          </a:solidFill>
                          <a:latin typeface="Arial" panose="020B0604020202020204" pitchFamily="34" charset="0"/>
                          <a:cs typeface="Arial" panose="020B0604020202020204" pitchFamily="34" charset="0"/>
                        </a:rPr>
                        <a:t>Clock</a:t>
                      </a:r>
                      <a:endParaRPr lang="en-SG" sz="110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298800">
                <a:tc>
                  <a:txBody>
                    <a:bodyPr/>
                    <a:lstStyle/>
                    <a:p>
                      <a:r>
                        <a:rPr lang="vi-VN" sz="1100" dirty="0">
                          <a:solidFill>
                            <a:schemeClr val="tx1"/>
                          </a:solidFill>
                          <a:latin typeface="Arial" panose="020B0604020202020204" pitchFamily="34" charset="0"/>
                          <a:cs typeface="Arial" panose="020B0604020202020204" pitchFamily="34" charset="0"/>
                        </a:rPr>
                        <a:t>rst_n</a:t>
                      </a:r>
                      <a:endParaRPr lang="en-SG" sz="1100" dirty="0">
                        <a:solidFill>
                          <a:schemeClr val="tx1"/>
                        </a:solidFill>
                        <a:latin typeface="Arial" panose="020B0604020202020204" pitchFamily="34" charset="0"/>
                        <a:cs typeface="Arial" panose="020B0604020202020204" pitchFamily="34" charset="0"/>
                      </a:endParaRPr>
                    </a:p>
                  </a:txBody>
                  <a:tcPr>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vi-VN" sz="1100" dirty="0">
                          <a:solidFill>
                            <a:schemeClr val="tx1"/>
                          </a:solidFill>
                          <a:latin typeface="Arial" panose="020B0604020202020204" pitchFamily="34" charset="0"/>
                          <a:cs typeface="Arial" panose="020B0604020202020204" pitchFamily="34" charset="0"/>
                        </a:rPr>
                        <a:t>1</a:t>
                      </a:r>
                      <a:endParaRPr lang="en-SG" sz="110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vi-VN" sz="1100" dirty="0">
                          <a:solidFill>
                            <a:schemeClr val="tx1"/>
                          </a:solidFill>
                          <a:latin typeface="Arial" panose="020B0604020202020204" pitchFamily="34" charset="0"/>
                          <a:cs typeface="Arial" panose="020B0604020202020204" pitchFamily="34" charset="0"/>
                        </a:rPr>
                        <a:t>input</a:t>
                      </a:r>
                      <a:endParaRPr lang="en-SG" sz="110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solidFill>
                            <a:schemeClr val="tx1"/>
                          </a:solidFill>
                          <a:latin typeface="Arial" panose="020B0604020202020204" pitchFamily="34" charset="0"/>
                          <a:cs typeface="Arial" panose="020B0604020202020204" pitchFamily="34" charset="0"/>
                        </a:rPr>
                        <a:t>Asynchronous reset, active low</a:t>
                      </a:r>
                      <a:endParaRPr lang="en-SG" sz="110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298800">
                <a:tc>
                  <a:txBody>
                    <a:bodyPr/>
                    <a:lstStyle/>
                    <a:p>
                      <a:r>
                        <a:rPr lang="en-US" sz="1100" dirty="0" err="1">
                          <a:solidFill>
                            <a:schemeClr val="tx1"/>
                          </a:solidFill>
                          <a:latin typeface="Arial" panose="020B0604020202020204" pitchFamily="34" charset="0"/>
                          <a:cs typeface="Arial" panose="020B0604020202020204" pitchFamily="34" charset="0"/>
                        </a:rPr>
                        <a:t>des_encipher_en</a:t>
                      </a:r>
                      <a:endParaRPr lang="en-SG" sz="1100" dirty="0">
                        <a:solidFill>
                          <a:schemeClr val="tx1"/>
                        </a:solidFill>
                        <a:latin typeface="Arial" panose="020B0604020202020204" pitchFamily="34" charset="0"/>
                        <a:cs typeface="Arial" panose="020B0604020202020204" pitchFamily="34" charset="0"/>
                      </a:endParaRPr>
                    </a:p>
                  </a:txBody>
                  <a:tcPr>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solidFill>
                            <a:schemeClr val="tx1"/>
                          </a:solidFill>
                          <a:latin typeface="Arial" panose="020B0604020202020204" pitchFamily="34" charset="0"/>
                          <a:cs typeface="Arial" panose="020B0604020202020204" pitchFamily="34" charset="0"/>
                        </a:rPr>
                        <a:t>1</a:t>
                      </a:r>
                      <a:endParaRPr lang="en-SG" sz="110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solidFill>
                            <a:schemeClr val="tx1"/>
                          </a:solidFill>
                          <a:latin typeface="Arial" panose="020B0604020202020204" pitchFamily="34" charset="0"/>
                          <a:cs typeface="Arial" panose="020B0604020202020204" pitchFamily="34" charset="0"/>
                        </a:rPr>
                        <a:t>input</a:t>
                      </a:r>
                      <a:endParaRPr lang="en-SG" sz="110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vi-VN" sz="1100" dirty="0">
                          <a:solidFill>
                            <a:schemeClr val="tx1"/>
                          </a:solidFill>
                          <a:latin typeface="Arial" panose="020B0604020202020204" pitchFamily="34" charset="0"/>
                          <a:cs typeface="Arial" panose="020B0604020202020204" pitchFamily="34" charset="0"/>
                        </a:rPr>
                        <a:t>Encryption start signal, active for 1 cycle of the system clock</a:t>
                      </a:r>
                      <a:endParaRPr lang="en-SG" sz="110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298800">
                <a:tc>
                  <a:txBody>
                    <a:bodyPr/>
                    <a:lstStyle/>
                    <a:p>
                      <a:pPr>
                        <a:buNone/>
                      </a:pPr>
                      <a:r>
                        <a:rPr lang="en-US" altLang="en-SG" sz="1100" dirty="0">
                          <a:solidFill>
                            <a:schemeClr val="tx1"/>
                          </a:solidFill>
                          <a:latin typeface="Arial" panose="020B0604020202020204" pitchFamily="34" charset="0"/>
                          <a:cs typeface="Arial" panose="020B0604020202020204" pitchFamily="34" charset="0"/>
                        </a:rPr>
                        <a:t>des_decipher_en</a:t>
                      </a:r>
                    </a:p>
                  </a:txBody>
                  <a:tcPr>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buNone/>
                      </a:pPr>
                      <a:r>
                        <a:rPr lang="en-US" altLang="en-SG" sz="1100" dirty="0">
                          <a:solidFill>
                            <a:schemeClr val="tx1"/>
                          </a:solidFill>
                          <a:latin typeface="Arial" panose="020B0604020202020204" pitchFamily="34" charset="0"/>
                          <a:cs typeface="Arial" panose="020B0604020202020204" pitchFamily="34" charset="0"/>
                        </a:rPr>
                        <a:t>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buNone/>
                      </a:pPr>
                      <a:r>
                        <a:rPr lang="en-US" altLang="en-SG" sz="1100" dirty="0">
                          <a:solidFill>
                            <a:schemeClr val="tx1"/>
                          </a:solidFill>
                          <a:latin typeface="Arial" panose="020B0604020202020204" pitchFamily="34" charset="0"/>
                          <a:cs typeface="Arial" panose="020B0604020202020204" pitchFamily="34" charset="0"/>
                        </a:rPr>
                        <a:t>input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buNone/>
                      </a:pPr>
                      <a:r>
                        <a:rPr lang="en-US" altLang="en-SG" sz="1100" dirty="0">
                          <a:solidFill>
                            <a:schemeClr val="tx1"/>
                          </a:solidFill>
                          <a:latin typeface="Arial" panose="020B0604020202020204" pitchFamily="34" charset="0"/>
                          <a:cs typeface="Arial" panose="020B0604020202020204" pitchFamily="34" charset="0"/>
                        </a:rPr>
                        <a:t>Decryption start signal, active for 1 cycle of the system clock </a:t>
                      </a:r>
                    </a:p>
                  </a:txBody>
                  <a:tcPr>
                    <a:lnL w="12700" cap="flat" cmpd="sng" algn="ctr">
                      <a:no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298800">
                <a:tc>
                  <a:txBody>
                    <a:bodyPr/>
                    <a:lstStyle/>
                    <a:p>
                      <a:r>
                        <a:rPr lang="en-US" sz="1100" dirty="0" err="1">
                          <a:solidFill>
                            <a:schemeClr val="tx1"/>
                          </a:solidFill>
                          <a:latin typeface="Arial" panose="020B0604020202020204" pitchFamily="34" charset="0"/>
                          <a:cs typeface="Arial" panose="020B0604020202020204" pitchFamily="34" charset="0"/>
                        </a:rPr>
                        <a:t>des_data</a:t>
                      </a:r>
                      <a:endParaRPr lang="en-SG" sz="1100" dirty="0">
                        <a:solidFill>
                          <a:schemeClr val="tx1"/>
                        </a:solidFill>
                        <a:latin typeface="Arial" panose="020B0604020202020204" pitchFamily="34" charset="0"/>
                        <a:cs typeface="Arial" panose="020B0604020202020204" pitchFamily="34" charset="0"/>
                      </a:endParaRPr>
                    </a:p>
                  </a:txBody>
                  <a:tcPr>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solidFill>
                            <a:schemeClr val="tx1"/>
                          </a:solidFill>
                          <a:latin typeface="Arial" panose="020B0604020202020204" pitchFamily="34" charset="0"/>
                          <a:cs typeface="Arial" panose="020B0604020202020204" pitchFamily="34" charset="0"/>
                        </a:rPr>
                        <a:t>64</a:t>
                      </a:r>
                      <a:endParaRPr lang="en-SG" sz="110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solidFill>
                            <a:schemeClr val="tx1"/>
                          </a:solidFill>
                          <a:latin typeface="Arial" panose="020B0604020202020204" pitchFamily="34" charset="0"/>
                          <a:cs typeface="Arial" panose="020B0604020202020204" pitchFamily="34" charset="0"/>
                        </a:rPr>
                        <a:t>input</a:t>
                      </a:r>
                      <a:endParaRPr lang="en-SG" sz="110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vi-VN" sz="1100" dirty="0">
                          <a:solidFill>
                            <a:schemeClr val="tx1"/>
                          </a:solidFill>
                          <a:latin typeface="Arial" panose="020B0604020202020204" pitchFamily="34" charset="0"/>
                          <a:cs typeface="Arial" panose="020B0604020202020204" pitchFamily="34" charset="0"/>
                        </a:rPr>
                        <a:t>Data needs encryption</a:t>
                      </a:r>
                      <a:r>
                        <a:rPr lang="en-US" altLang="vi-VN" sz="1100" dirty="0">
                          <a:solidFill>
                            <a:schemeClr val="tx1"/>
                          </a:solidFill>
                          <a:latin typeface="Arial" panose="020B0604020202020204" pitchFamily="34" charset="0"/>
                          <a:cs typeface="Arial" panose="020B0604020202020204" pitchFamily="34" charset="0"/>
                        </a:rPr>
                        <a:t>/ decryption</a:t>
                      </a:r>
                    </a:p>
                  </a:txBody>
                  <a:tcPr>
                    <a:lnL w="12700" cap="flat" cmpd="sng" algn="ctr">
                      <a:no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r h="298800">
                <a:tc>
                  <a:txBody>
                    <a:bodyPr/>
                    <a:lstStyle/>
                    <a:p>
                      <a:r>
                        <a:rPr lang="en-US" sz="1100" dirty="0" err="1">
                          <a:solidFill>
                            <a:schemeClr val="tx1"/>
                          </a:solidFill>
                          <a:latin typeface="Arial" panose="020B0604020202020204" pitchFamily="34" charset="0"/>
                          <a:cs typeface="Arial" panose="020B0604020202020204" pitchFamily="34" charset="0"/>
                        </a:rPr>
                        <a:t>des_key_in</a:t>
                      </a:r>
                      <a:endParaRPr lang="en-SG" sz="1100" dirty="0">
                        <a:solidFill>
                          <a:schemeClr val="tx1"/>
                        </a:solidFill>
                        <a:latin typeface="Arial" panose="020B0604020202020204" pitchFamily="34" charset="0"/>
                        <a:cs typeface="Arial" panose="020B0604020202020204" pitchFamily="34" charset="0"/>
                      </a:endParaRPr>
                    </a:p>
                  </a:txBody>
                  <a:tcPr>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solidFill>
                            <a:schemeClr val="tx1"/>
                          </a:solidFill>
                          <a:latin typeface="Arial" panose="020B0604020202020204" pitchFamily="34" charset="0"/>
                          <a:cs typeface="Arial" panose="020B0604020202020204" pitchFamily="34" charset="0"/>
                        </a:rPr>
                        <a:t>64</a:t>
                      </a:r>
                      <a:endParaRPr lang="en-SG" sz="110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solidFill>
                            <a:schemeClr val="tx1"/>
                          </a:solidFill>
                          <a:latin typeface="Arial" panose="020B0604020202020204" pitchFamily="34" charset="0"/>
                          <a:cs typeface="Arial" panose="020B0604020202020204" pitchFamily="34" charset="0"/>
                        </a:rPr>
                        <a:t>input </a:t>
                      </a:r>
                      <a:endParaRPr lang="en-SG" sz="110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vi-VN" sz="1100" dirty="0">
                          <a:solidFill>
                            <a:schemeClr val="tx1"/>
                          </a:solidFill>
                          <a:latin typeface="Arial" panose="020B0604020202020204" pitchFamily="34" charset="0"/>
                          <a:cs typeface="Arial" panose="020B0604020202020204" pitchFamily="34" charset="0"/>
                        </a:rPr>
                        <a:t>Key using for encryption</a:t>
                      </a:r>
                      <a:r>
                        <a:rPr lang="en-US" altLang="vi-VN" sz="1100" dirty="0">
                          <a:solidFill>
                            <a:schemeClr val="tx1"/>
                          </a:solidFill>
                          <a:latin typeface="Arial" panose="020B0604020202020204" pitchFamily="34" charset="0"/>
                          <a:cs typeface="Arial" panose="020B0604020202020204" pitchFamily="34" charset="0"/>
                        </a:rPr>
                        <a:t>/ decryption process</a:t>
                      </a:r>
                    </a:p>
                  </a:txBody>
                  <a:tcPr>
                    <a:lnL w="12700" cap="flat" cmpd="sng" algn="ctr">
                      <a:no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6"/>
                  </a:ext>
                </a:extLst>
              </a:tr>
              <a:tr h="417501">
                <a:tc>
                  <a:txBody>
                    <a:bodyPr/>
                    <a:lstStyle/>
                    <a:p>
                      <a:r>
                        <a:rPr lang="en-US" sz="1100" dirty="0" err="1">
                          <a:solidFill>
                            <a:schemeClr val="tx1"/>
                          </a:solidFill>
                          <a:latin typeface="Arial" panose="020B0604020202020204" pitchFamily="34" charset="0"/>
                          <a:cs typeface="Arial" panose="020B0604020202020204" pitchFamily="34" charset="0"/>
                        </a:rPr>
                        <a:t>desc_ready</a:t>
                      </a:r>
                      <a:endParaRPr lang="en-SG" sz="1100" dirty="0">
                        <a:solidFill>
                          <a:schemeClr val="tx1"/>
                        </a:solidFill>
                        <a:latin typeface="Arial" panose="020B0604020202020204" pitchFamily="34" charset="0"/>
                        <a:cs typeface="Arial" panose="020B0604020202020204" pitchFamily="34" charset="0"/>
                      </a:endParaRPr>
                    </a:p>
                  </a:txBody>
                  <a:tcPr>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solidFill>
                            <a:schemeClr val="tx1"/>
                          </a:solidFill>
                          <a:latin typeface="Arial" panose="020B0604020202020204" pitchFamily="34" charset="0"/>
                          <a:cs typeface="Arial" panose="020B0604020202020204" pitchFamily="34" charset="0"/>
                        </a:rPr>
                        <a:t>1</a:t>
                      </a:r>
                      <a:endParaRPr lang="en-SG" sz="110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solidFill>
                            <a:schemeClr val="tx1"/>
                          </a:solidFill>
                          <a:latin typeface="Arial" panose="020B0604020202020204" pitchFamily="34" charset="0"/>
                          <a:cs typeface="Arial" panose="020B0604020202020204" pitchFamily="34" charset="0"/>
                        </a:rPr>
                        <a:t>output</a:t>
                      </a:r>
                      <a:endParaRPr lang="en-SG" sz="110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vi-VN" sz="1100" dirty="0">
                          <a:solidFill>
                            <a:schemeClr val="tx1"/>
                          </a:solidFill>
                          <a:latin typeface="Arial" panose="020B0604020202020204" pitchFamily="34" charset="0"/>
                          <a:cs typeface="Arial" panose="020B0604020202020204" pitchFamily="34" charset="0"/>
                        </a:rPr>
                        <a:t>Signal indicating that the </a:t>
                      </a:r>
                      <a:r>
                        <a:rPr lang="en-US" altLang="vi-VN" sz="1100" dirty="0">
                          <a:solidFill>
                            <a:schemeClr val="tx1"/>
                          </a:solidFill>
                          <a:latin typeface="Arial" panose="020B0604020202020204" pitchFamily="34" charset="0"/>
                          <a:cs typeface="Arial" panose="020B0604020202020204" pitchFamily="34" charset="0"/>
                        </a:rPr>
                        <a:t>DES</a:t>
                      </a:r>
                      <a:r>
                        <a:rPr lang="vi-VN" sz="1100" dirty="0">
                          <a:solidFill>
                            <a:schemeClr val="tx1"/>
                          </a:solidFill>
                          <a:latin typeface="Arial" panose="020B0604020202020204" pitchFamily="34" charset="0"/>
                          <a:cs typeface="Arial" panose="020B0604020202020204" pitchFamily="34" charset="0"/>
                        </a:rPr>
                        <a:t> core is idle or has completed an encryption</a:t>
                      </a:r>
                      <a:r>
                        <a:rPr lang="en-US" altLang="vi-VN" sz="1100" dirty="0">
                          <a:solidFill>
                            <a:schemeClr val="tx1"/>
                          </a:solidFill>
                          <a:latin typeface="Arial" panose="020B0604020202020204" pitchFamily="34" charset="0"/>
                          <a:cs typeface="Arial" panose="020B0604020202020204" pitchFamily="34" charset="0"/>
                        </a:rPr>
                        <a:t>/ decryption</a:t>
                      </a:r>
                      <a:r>
                        <a:rPr lang="vi-VN" sz="1100" dirty="0">
                          <a:solidFill>
                            <a:schemeClr val="tx1"/>
                          </a:solidFill>
                          <a:latin typeface="Arial" panose="020B0604020202020204" pitchFamily="34" charset="0"/>
                          <a:cs typeface="Arial" panose="020B0604020202020204" pitchFamily="34" charset="0"/>
                        </a:rPr>
                        <a:t> process</a:t>
                      </a:r>
                      <a:endParaRPr lang="en-SG" sz="110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7"/>
                  </a:ext>
                </a:extLst>
              </a:tr>
              <a:tr h="298800">
                <a:tc>
                  <a:txBody>
                    <a:bodyPr/>
                    <a:lstStyle/>
                    <a:p>
                      <a:r>
                        <a:rPr lang="en-US" sz="1100" dirty="0" err="1">
                          <a:solidFill>
                            <a:schemeClr val="tx1"/>
                          </a:solidFill>
                          <a:latin typeface="Arial" panose="020B0604020202020204" pitchFamily="34" charset="0"/>
                          <a:cs typeface="Arial" panose="020B0604020202020204" pitchFamily="34" charset="0"/>
                        </a:rPr>
                        <a:t>desc_cresult</a:t>
                      </a:r>
                      <a:endParaRPr lang="en-SG" sz="1100" dirty="0">
                        <a:solidFill>
                          <a:schemeClr val="tx1"/>
                        </a:solidFill>
                        <a:latin typeface="Arial" panose="020B0604020202020204" pitchFamily="34" charset="0"/>
                        <a:cs typeface="Arial" panose="020B0604020202020204" pitchFamily="34" charset="0"/>
                      </a:endParaRPr>
                    </a:p>
                  </a:txBody>
                  <a:tcPr>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solidFill>
                            <a:schemeClr val="tx1"/>
                          </a:solidFill>
                          <a:latin typeface="Arial" panose="020B0604020202020204" pitchFamily="34" charset="0"/>
                          <a:cs typeface="Arial" panose="020B0604020202020204" pitchFamily="34" charset="0"/>
                        </a:rPr>
                        <a:t>64</a:t>
                      </a:r>
                      <a:endParaRPr lang="en-SG" sz="110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solidFill>
                            <a:schemeClr val="tx1"/>
                          </a:solidFill>
                          <a:latin typeface="Arial" panose="020B0604020202020204" pitchFamily="34" charset="0"/>
                          <a:cs typeface="Arial" panose="020B0604020202020204" pitchFamily="34" charset="0"/>
                        </a:rPr>
                        <a:t>output</a:t>
                      </a:r>
                      <a:endParaRPr lang="en-SG" sz="110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vi-VN" sz="1100" dirty="0">
                          <a:solidFill>
                            <a:schemeClr val="tx1"/>
                          </a:solidFill>
                          <a:latin typeface="Arial" panose="020B0604020202020204" pitchFamily="34" charset="0"/>
                          <a:cs typeface="Arial" panose="020B0604020202020204" pitchFamily="34" charset="0"/>
                        </a:rPr>
                        <a:t>Data has been encryption</a:t>
                      </a:r>
                      <a:r>
                        <a:rPr lang="en-US" altLang="vi-VN" sz="1100" dirty="0">
                          <a:solidFill>
                            <a:schemeClr val="tx1"/>
                          </a:solidFill>
                          <a:latin typeface="Arial" panose="020B0604020202020204" pitchFamily="34" charset="0"/>
                          <a:cs typeface="Arial" panose="020B0604020202020204" pitchFamily="34" charset="0"/>
                        </a:rPr>
                        <a:t>/ decryption</a:t>
                      </a:r>
                    </a:p>
                  </a:txBody>
                  <a:tcPr>
                    <a:lnL w="12700" cap="flat" cmpd="sng" algn="ctr">
                      <a:no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8"/>
                  </a:ext>
                </a:extLst>
              </a:tr>
            </a:tbl>
          </a:graphicData>
        </a:graphic>
      </p:graphicFrame>
      <p:pic>
        <p:nvPicPr>
          <p:cNvPr id="2" name="Picture 1"/>
          <p:cNvPicPr>
            <a:picLocks noChangeAspect="1"/>
          </p:cNvPicPr>
          <p:nvPr/>
        </p:nvPicPr>
        <p:blipFill>
          <a:blip r:embed="rId2"/>
          <a:stretch>
            <a:fillRect/>
          </a:stretch>
        </p:blipFill>
        <p:spPr>
          <a:xfrm>
            <a:off x="2860040" y="-165100"/>
            <a:ext cx="7042150" cy="3977640"/>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1376516" y="619432"/>
            <a:ext cx="1033780" cy="368300"/>
          </a:xfrm>
          <a:prstGeom prst="rect">
            <a:avLst/>
          </a:prstGeom>
          <a:noFill/>
        </p:spPr>
        <p:txBody>
          <a:bodyPr wrap="none" rtlCol="0">
            <a:spAutoFit/>
          </a:bodyPr>
          <a:lstStyle/>
          <a:p>
            <a:r>
              <a:rPr lang="vi-VN" dirty="0">
                <a:solidFill>
                  <a:srgbClr val="C00000"/>
                </a:solidFill>
                <a:latin typeface="Arial" panose="020B0604020202020204" pitchFamily="34" charset="0"/>
                <a:cs typeface="Arial" panose="020B0604020202020204" pitchFamily="34" charset="0"/>
              </a:rPr>
              <a:t>5.</a:t>
            </a:r>
            <a:r>
              <a:rPr lang="en-US" altLang="vi-VN" dirty="0">
                <a:solidFill>
                  <a:srgbClr val="C00000"/>
                </a:solidFill>
                <a:latin typeface="Arial" panose="020B0604020202020204" pitchFamily="34" charset="0"/>
                <a:cs typeface="Arial" panose="020B0604020202020204" pitchFamily="34" charset="0"/>
              </a:rPr>
              <a:t>8</a:t>
            </a:r>
            <a:r>
              <a:rPr lang="vi-VN" dirty="0">
                <a:solidFill>
                  <a:srgbClr val="C00000"/>
                </a:solidFill>
                <a:latin typeface="Arial" panose="020B0604020202020204" pitchFamily="34" charset="0"/>
                <a:cs typeface="Arial" panose="020B0604020202020204" pitchFamily="34" charset="0"/>
              </a:rPr>
              <a:t> </a:t>
            </a:r>
            <a:r>
              <a:rPr lang="en-US" altLang="vi-VN" dirty="0">
                <a:solidFill>
                  <a:srgbClr val="C00000"/>
                </a:solidFill>
                <a:latin typeface="Arial" panose="020B0604020202020204" pitchFamily="34" charset="0"/>
                <a:cs typeface="Arial" panose="020B0604020202020204" pitchFamily="34" charset="0"/>
              </a:rPr>
              <a:t> </a:t>
            </a:r>
            <a:r>
              <a:rPr lang="vi-VN" altLang="en-US" dirty="0">
                <a:solidFill>
                  <a:srgbClr val="C00000"/>
                </a:solidFill>
                <a:latin typeface="Arial" panose="020B0604020202020204" pitchFamily="34" charset="0"/>
                <a:cs typeface="Arial" panose="020B0604020202020204" pitchFamily="34" charset="0"/>
              </a:rPr>
              <a:t>S</a:t>
            </a:r>
            <a:r>
              <a:rPr lang="en-US" altLang="vi-VN" dirty="0">
                <a:solidFill>
                  <a:srgbClr val="C00000"/>
                </a:solidFill>
                <a:latin typeface="Arial" panose="020B0604020202020204" pitchFamily="34" charset="0"/>
                <a:cs typeface="Arial" panose="020B0604020202020204" pitchFamily="34" charset="0"/>
              </a:rPr>
              <a:t>8</a:t>
            </a:r>
            <a:r>
              <a:rPr lang="en-US" dirty="0">
                <a:solidFill>
                  <a:srgbClr val="C00000"/>
                </a:solidFill>
                <a:latin typeface="Arial" panose="020B0604020202020204" pitchFamily="34" charset="0"/>
                <a:cs typeface="Arial" panose="020B0604020202020204" pitchFamily="34" charset="0"/>
              </a:rPr>
              <a:t>: </a:t>
            </a:r>
            <a:endParaRPr lang="en-SG" dirty="0">
              <a:solidFill>
                <a:srgbClr val="C00000"/>
              </a:solidFill>
              <a:latin typeface="Arial" panose="020B0604020202020204" pitchFamily="34" charset="0"/>
              <a:cs typeface="Arial" panose="020B0604020202020204" pitchFamily="34" charset="0"/>
            </a:endParaRPr>
          </a:p>
        </p:txBody>
      </p:sp>
      <p:graphicFrame>
        <p:nvGraphicFramePr>
          <p:cNvPr id="9" name="Table 8"/>
          <p:cNvGraphicFramePr>
            <a:graphicFrameLocks noGrp="1"/>
          </p:cNvGraphicFramePr>
          <p:nvPr>
            <p:custDataLst>
              <p:tags r:id="rId1"/>
            </p:custDataLst>
          </p:nvPr>
        </p:nvGraphicFramePr>
        <p:xfrm>
          <a:off x="2573655" y="3520440"/>
          <a:ext cx="7489825" cy="915035"/>
        </p:xfrm>
        <a:graphic>
          <a:graphicData uri="http://schemas.openxmlformats.org/drawingml/2006/table">
            <a:tbl>
              <a:tblPr firstRow="1" bandRow="1">
                <a:tableStyleId>{073A0DAA-6AF3-43AB-8588-CEC1D06C72B9}</a:tableStyleId>
              </a:tblPr>
              <a:tblGrid>
                <a:gridCol w="1524635">
                  <a:extLst>
                    <a:ext uri="{9D8B030D-6E8A-4147-A177-3AD203B41FA5}">
                      <a16:colId xmlns:a16="http://schemas.microsoft.com/office/drawing/2014/main" val="20000"/>
                    </a:ext>
                  </a:extLst>
                </a:gridCol>
                <a:gridCol w="588645">
                  <a:extLst>
                    <a:ext uri="{9D8B030D-6E8A-4147-A177-3AD203B41FA5}">
                      <a16:colId xmlns:a16="http://schemas.microsoft.com/office/drawing/2014/main" val="20001"/>
                    </a:ext>
                  </a:extLst>
                </a:gridCol>
                <a:gridCol w="1026795">
                  <a:extLst>
                    <a:ext uri="{9D8B030D-6E8A-4147-A177-3AD203B41FA5}">
                      <a16:colId xmlns:a16="http://schemas.microsoft.com/office/drawing/2014/main" val="20002"/>
                    </a:ext>
                  </a:extLst>
                </a:gridCol>
                <a:gridCol w="4349750">
                  <a:extLst>
                    <a:ext uri="{9D8B030D-6E8A-4147-A177-3AD203B41FA5}">
                      <a16:colId xmlns:a16="http://schemas.microsoft.com/office/drawing/2014/main" val="20003"/>
                    </a:ext>
                  </a:extLst>
                </a:gridCol>
              </a:tblGrid>
              <a:tr h="285750">
                <a:tc>
                  <a:txBody>
                    <a:bodyPr/>
                    <a:lstStyle/>
                    <a:p>
                      <a:r>
                        <a:rPr lang="vi-VN" sz="1100" dirty="0">
                          <a:solidFill>
                            <a:schemeClr val="tx1"/>
                          </a:solidFill>
                          <a:latin typeface="Arial" panose="020B0604020202020204" pitchFamily="34" charset="0"/>
                          <a:cs typeface="Arial" panose="020B0604020202020204" pitchFamily="34" charset="0"/>
                        </a:rPr>
                        <a:t>Port</a:t>
                      </a:r>
                      <a:endParaRPr lang="en-SG" sz="1100" dirty="0">
                        <a:solidFill>
                          <a:schemeClr val="tx1"/>
                        </a:solidFill>
                        <a:latin typeface="Arial" panose="020B0604020202020204" pitchFamily="34" charset="0"/>
                        <a:cs typeface="Arial" panose="020B0604020202020204" pitchFamily="34" charset="0"/>
                      </a:endParaRPr>
                    </a:p>
                  </a:txBody>
                  <a:tcPr>
                    <a:lnR w="12700" cap="flat" cmpd="sng" algn="ctr">
                      <a:no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solidFill>
                  </a:tcPr>
                </a:tc>
                <a:tc>
                  <a:txBody>
                    <a:bodyPr/>
                    <a:lstStyle/>
                    <a:p>
                      <a:r>
                        <a:rPr lang="vi-VN" sz="1100" dirty="0">
                          <a:solidFill>
                            <a:schemeClr val="tx1"/>
                          </a:solidFill>
                          <a:latin typeface="Arial" panose="020B0604020202020204" pitchFamily="34" charset="0"/>
                          <a:cs typeface="Arial" panose="020B0604020202020204" pitchFamily="34" charset="0"/>
                        </a:rPr>
                        <a:t>Size</a:t>
                      </a:r>
                      <a:endParaRPr lang="en-SG" sz="110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solidFill>
                  </a:tcPr>
                </a:tc>
                <a:tc>
                  <a:txBody>
                    <a:bodyPr/>
                    <a:lstStyle/>
                    <a:p>
                      <a:r>
                        <a:rPr lang="vi-VN" sz="1100" dirty="0">
                          <a:solidFill>
                            <a:schemeClr val="tx1"/>
                          </a:solidFill>
                          <a:latin typeface="Arial" panose="020B0604020202020204" pitchFamily="34" charset="0"/>
                          <a:cs typeface="Arial" panose="020B0604020202020204" pitchFamily="34" charset="0"/>
                        </a:rPr>
                        <a:t>Direction</a:t>
                      </a:r>
                      <a:endParaRPr lang="en-SG" sz="110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solidFill>
                  </a:tcPr>
                </a:tc>
                <a:tc>
                  <a:txBody>
                    <a:bodyPr/>
                    <a:lstStyle/>
                    <a:p>
                      <a:r>
                        <a:rPr lang="vi-VN" sz="1100" dirty="0">
                          <a:solidFill>
                            <a:schemeClr val="tx1"/>
                          </a:solidFill>
                          <a:latin typeface="Arial" panose="020B0604020202020204" pitchFamily="34" charset="0"/>
                          <a:cs typeface="Arial" panose="020B0604020202020204" pitchFamily="34" charset="0"/>
                        </a:rPr>
                        <a:t>Description</a:t>
                      </a:r>
                      <a:endParaRPr lang="en-SG" sz="110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313690">
                <a:tc>
                  <a:txBody>
                    <a:bodyPr/>
                    <a:lstStyle/>
                    <a:p>
                      <a:r>
                        <a:rPr lang="en-US" altLang="vi-VN" sz="1100" dirty="0">
                          <a:solidFill>
                            <a:schemeClr val="tx1"/>
                          </a:solidFill>
                          <a:latin typeface="Arial" panose="020B0604020202020204" pitchFamily="34" charset="0"/>
                          <a:cs typeface="Arial" panose="020B0604020202020204" pitchFamily="34" charset="0"/>
                        </a:rPr>
                        <a:t>s8_in</a:t>
                      </a:r>
                    </a:p>
                  </a:txBody>
                  <a:tcPr>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altLang="en-SG" sz="1100" dirty="0">
                          <a:solidFill>
                            <a:schemeClr val="tx1"/>
                          </a:solidFill>
                          <a:latin typeface="Arial" panose="020B0604020202020204" pitchFamily="34" charset="0"/>
                          <a:cs typeface="Arial" panose="020B0604020202020204" pitchFamily="34" charset="0"/>
                        </a:rPr>
                        <a:t>6</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vi-VN" sz="1100" dirty="0">
                          <a:solidFill>
                            <a:schemeClr val="tx1"/>
                          </a:solidFill>
                          <a:latin typeface="Arial" panose="020B0604020202020204" pitchFamily="34" charset="0"/>
                          <a:cs typeface="Arial" panose="020B0604020202020204" pitchFamily="34" charset="0"/>
                        </a:rPr>
                        <a:t>input</a:t>
                      </a:r>
                      <a:endParaRPr lang="en-SG" sz="110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indent="0">
                        <a:lnSpc>
                          <a:spcPct val="107000"/>
                        </a:lnSpc>
                        <a:spcBef>
                          <a:spcPct val="0"/>
                        </a:spcBef>
                        <a:spcAft>
                          <a:spcPts val="800"/>
                        </a:spcAft>
                      </a:pPr>
                      <a:r>
                        <a:rPr lang="en-US" altLang="en-US" sz="1100" b="0">
                          <a:latin typeface="Arial" panose="020B0604020202020204" pitchFamily="34" charset="0"/>
                          <a:ea typeface="Times New Roman" panose="02020603050405020304"/>
                          <a:cs typeface="Arial" panose="020B0604020202020204" pitchFamily="34" charset="0"/>
                        </a:rPr>
                        <a:t>Data from 43th  to 48nd bit of re_xor_key[47:0]</a:t>
                      </a:r>
                    </a:p>
                  </a:txBody>
                  <a:tcPr marL="68580" marR="68580" marT="0" marB="0">
                    <a:lnL w="12700" cap="flat" cmpd="sng" algn="ctr">
                      <a:no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315595">
                <a:tc>
                  <a:txBody>
                    <a:bodyPr/>
                    <a:lstStyle/>
                    <a:p>
                      <a:r>
                        <a:rPr lang="en-US" altLang="vi-VN" sz="1100" dirty="0">
                          <a:solidFill>
                            <a:schemeClr val="tx1"/>
                          </a:solidFill>
                          <a:latin typeface="Arial" panose="020B0604020202020204" pitchFamily="34" charset="0"/>
                          <a:cs typeface="Arial" panose="020B0604020202020204" pitchFamily="34" charset="0"/>
                        </a:rPr>
                        <a:t>s8_out</a:t>
                      </a:r>
                    </a:p>
                  </a:txBody>
                  <a:tcPr>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altLang="en-SG" sz="1100" dirty="0">
                          <a:solidFill>
                            <a:schemeClr val="tx1"/>
                          </a:solidFill>
                          <a:latin typeface="Arial" panose="020B0604020202020204" pitchFamily="34" charset="0"/>
                          <a:cs typeface="Arial" panose="020B0604020202020204" pitchFamily="34" charset="0"/>
                        </a:rPr>
                        <a:t>4</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altLang="en-SG" sz="1100" dirty="0">
                          <a:solidFill>
                            <a:schemeClr val="tx1"/>
                          </a:solidFill>
                          <a:latin typeface="Arial" panose="020B0604020202020204" pitchFamily="34" charset="0"/>
                          <a:cs typeface="Arial" panose="020B0604020202020204" pitchFamily="34" charset="0"/>
                        </a:rPr>
                        <a:t>output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altLang="en-US" sz="1100" dirty="0">
                          <a:solidFill>
                            <a:schemeClr val="tx1"/>
                          </a:solidFill>
                          <a:latin typeface="Arial" panose="020B0604020202020204" pitchFamily="34" charset="0"/>
                          <a:cs typeface="Arial" panose="020B0604020202020204" pitchFamily="34" charset="0"/>
                        </a:rPr>
                        <a:t>Data after converting from S8 table.</a:t>
                      </a:r>
                    </a:p>
                  </a:txBody>
                  <a:tcPr>
                    <a:lnL w="12700" cap="flat" cmpd="sng" algn="ctr">
                      <a:no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bl>
          </a:graphicData>
        </a:graphic>
      </p:graphicFrame>
      <p:pic>
        <p:nvPicPr>
          <p:cNvPr id="2" name="Picture 1"/>
          <p:cNvPicPr>
            <a:picLocks noChangeAspect="1"/>
          </p:cNvPicPr>
          <p:nvPr/>
        </p:nvPicPr>
        <p:blipFill>
          <a:blip r:embed="rId3"/>
          <a:stretch>
            <a:fillRect/>
          </a:stretch>
        </p:blipFill>
        <p:spPr>
          <a:xfrm>
            <a:off x="3288665" y="1378585"/>
            <a:ext cx="5615305" cy="1600200"/>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Box 9"/>
          <p:cNvSpPr txBox="1"/>
          <p:nvPr/>
        </p:nvSpPr>
        <p:spPr>
          <a:xfrm>
            <a:off x="5546090" y="6081395"/>
            <a:ext cx="1099820" cy="368300"/>
          </a:xfrm>
          <a:prstGeom prst="rect">
            <a:avLst/>
          </a:prstGeom>
          <a:noFill/>
        </p:spPr>
        <p:txBody>
          <a:bodyPr wrap="square" rtlCol="0">
            <a:spAutoFit/>
          </a:bodyPr>
          <a:lstStyle/>
          <a:p>
            <a:r>
              <a:rPr lang="en-US"/>
              <a:t>Design</a:t>
            </a:r>
          </a:p>
        </p:txBody>
      </p:sp>
      <p:pic>
        <p:nvPicPr>
          <p:cNvPr id="2" name="Picture 1" descr="A diagram of a computer network&#10;&#10;AI-generated content may be incorrect."/>
          <p:cNvPicPr>
            <a:picLocks noChangeAspect="1"/>
          </p:cNvPicPr>
          <p:nvPr/>
        </p:nvPicPr>
        <p:blipFill>
          <a:blip r:embed="rId2"/>
          <a:stretch>
            <a:fillRect/>
          </a:stretch>
        </p:blipFill>
        <p:spPr>
          <a:xfrm>
            <a:off x="0" y="779922"/>
            <a:ext cx="5731510" cy="2198370"/>
          </a:xfrm>
          <a:prstGeom prst="rect">
            <a:avLst/>
          </a:prstGeom>
        </p:spPr>
      </p:pic>
      <p:pic>
        <p:nvPicPr>
          <p:cNvPr id="3" name="Picture 2" descr="A diagram of a circuit diagram&#10;&#10;AI-generated content may be incorrect."/>
          <p:cNvPicPr>
            <a:picLocks noChangeAspect="1"/>
          </p:cNvPicPr>
          <p:nvPr/>
        </p:nvPicPr>
        <p:blipFill>
          <a:blip r:embed="rId3"/>
          <a:stretch>
            <a:fillRect/>
          </a:stretch>
        </p:blipFill>
        <p:spPr>
          <a:xfrm>
            <a:off x="5993109" y="779922"/>
            <a:ext cx="5731510" cy="2565400"/>
          </a:xfrm>
          <a:prstGeom prst="rect">
            <a:avLst/>
          </a:prstGeom>
        </p:spPr>
      </p:pic>
      <p:pic>
        <p:nvPicPr>
          <p:cNvPr id="9" name="Picture 8" descr="A diagram of a computer network&#10;&#10;AI-generated content may be incorrect."/>
          <p:cNvPicPr>
            <a:picLocks noChangeAspect="1"/>
          </p:cNvPicPr>
          <p:nvPr/>
        </p:nvPicPr>
        <p:blipFill>
          <a:blip r:embed="rId4"/>
          <a:stretch>
            <a:fillRect/>
          </a:stretch>
        </p:blipFill>
        <p:spPr>
          <a:xfrm>
            <a:off x="0" y="3512679"/>
            <a:ext cx="5731510" cy="2660650"/>
          </a:xfrm>
          <a:prstGeom prst="rect">
            <a:avLst/>
          </a:prstGeom>
        </p:spPr>
      </p:pic>
      <p:pic>
        <p:nvPicPr>
          <p:cNvPr id="11" name="Picture 10" descr="A diagram of a diagram&#10;&#10;AI-generated content may be incorrect."/>
          <p:cNvPicPr>
            <a:picLocks noChangeAspect="1"/>
          </p:cNvPicPr>
          <p:nvPr/>
        </p:nvPicPr>
        <p:blipFill>
          <a:blip r:embed="rId5"/>
          <a:stretch>
            <a:fillRect/>
          </a:stretch>
        </p:blipFill>
        <p:spPr>
          <a:xfrm>
            <a:off x="5993109" y="3512679"/>
            <a:ext cx="5731510" cy="2391410"/>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1376516" y="619432"/>
            <a:ext cx="2087880" cy="368300"/>
          </a:xfrm>
          <a:prstGeom prst="rect">
            <a:avLst/>
          </a:prstGeom>
          <a:noFill/>
        </p:spPr>
        <p:txBody>
          <a:bodyPr wrap="none" rtlCol="0">
            <a:spAutoFit/>
          </a:bodyPr>
          <a:lstStyle/>
          <a:p>
            <a:r>
              <a:rPr lang="en-US" altLang="vi-VN" dirty="0">
                <a:solidFill>
                  <a:srgbClr val="C00000"/>
                </a:solidFill>
                <a:latin typeface="Arial" panose="020B0604020202020204" pitchFamily="34" charset="0"/>
                <a:cs typeface="Arial" panose="020B0604020202020204" pitchFamily="34" charset="0"/>
              </a:rPr>
              <a:t>6.</a:t>
            </a:r>
            <a:r>
              <a:rPr lang="vi-VN" dirty="0">
                <a:solidFill>
                  <a:srgbClr val="C00000"/>
                </a:solidFill>
                <a:latin typeface="Arial" panose="020B0604020202020204" pitchFamily="34" charset="0"/>
                <a:cs typeface="Arial" panose="020B0604020202020204" pitchFamily="34" charset="0"/>
              </a:rPr>
              <a:t> </a:t>
            </a:r>
            <a:r>
              <a:rPr lang="en-US" altLang="vi-VN" dirty="0">
                <a:solidFill>
                  <a:srgbClr val="C00000"/>
                </a:solidFill>
                <a:latin typeface="Arial" panose="020B0604020202020204" pitchFamily="34" charset="0"/>
                <a:cs typeface="Arial" panose="020B0604020202020204" pitchFamily="34" charset="0"/>
              </a:rPr>
              <a:t> P-Permutation</a:t>
            </a:r>
            <a:r>
              <a:rPr lang="en-US" dirty="0">
                <a:solidFill>
                  <a:srgbClr val="C00000"/>
                </a:solidFill>
                <a:latin typeface="Arial" panose="020B0604020202020204" pitchFamily="34" charset="0"/>
                <a:cs typeface="Arial" panose="020B0604020202020204" pitchFamily="34" charset="0"/>
              </a:rPr>
              <a:t>: </a:t>
            </a:r>
            <a:endParaRPr lang="en-SG" dirty="0">
              <a:solidFill>
                <a:srgbClr val="C00000"/>
              </a:solidFill>
              <a:latin typeface="Arial" panose="020B0604020202020204" pitchFamily="34" charset="0"/>
              <a:cs typeface="Arial" panose="020B0604020202020204" pitchFamily="34" charset="0"/>
            </a:endParaRPr>
          </a:p>
        </p:txBody>
      </p:sp>
      <p:graphicFrame>
        <p:nvGraphicFramePr>
          <p:cNvPr id="9" name="Table 8"/>
          <p:cNvGraphicFramePr>
            <a:graphicFrameLocks noGrp="1"/>
          </p:cNvGraphicFramePr>
          <p:nvPr>
            <p:custDataLst>
              <p:tags r:id="rId1"/>
            </p:custDataLst>
          </p:nvPr>
        </p:nvGraphicFramePr>
        <p:xfrm>
          <a:off x="2530475" y="3886835"/>
          <a:ext cx="7489825" cy="915035"/>
        </p:xfrm>
        <a:graphic>
          <a:graphicData uri="http://schemas.openxmlformats.org/drawingml/2006/table">
            <a:tbl>
              <a:tblPr firstRow="1" bandRow="1">
                <a:tableStyleId>{073A0DAA-6AF3-43AB-8588-CEC1D06C72B9}</a:tableStyleId>
              </a:tblPr>
              <a:tblGrid>
                <a:gridCol w="1524635">
                  <a:extLst>
                    <a:ext uri="{9D8B030D-6E8A-4147-A177-3AD203B41FA5}">
                      <a16:colId xmlns:a16="http://schemas.microsoft.com/office/drawing/2014/main" val="20000"/>
                    </a:ext>
                  </a:extLst>
                </a:gridCol>
                <a:gridCol w="588645">
                  <a:extLst>
                    <a:ext uri="{9D8B030D-6E8A-4147-A177-3AD203B41FA5}">
                      <a16:colId xmlns:a16="http://schemas.microsoft.com/office/drawing/2014/main" val="20001"/>
                    </a:ext>
                  </a:extLst>
                </a:gridCol>
                <a:gridCol w="1026795">
                  <a:extLst>
                    <a:ext uri="{9D8B030D-6E8A-4147-A177-3AD203B41FA5}">
                      <a16:colId xmlns:a16="http://schemas.microsoft.com/office/drawing/2014/main" val="20002"/>
                    </a:ext>
                  </a:extLst>
                </a:gridCol>
                <a:gridCol w="4349750">
                  <a:extLst>
                    <a:ext uri="{9D8B030D-6E8A-4147-A177-3AD203B41FA5}">
                      <a16:colId xmlns:a16="http://schemas.microsoft.com/office/drawing/2014/main" val="20003"/>
                    </a:ext>
                  </a:extLst>
                </a:gridCol>
              </a:tblGrid>
              <a:tr h="285750">
                <a:tc>
                  <a:txBody>
                    <a:bodyPr/>
                    <a:lstStyle/>
                    <a:p>
                      <a:r>
                        <a:rPr lang="vi-VN" sz="1100" dirty="0">
                          <a:solidFill>
                            <a:schemeClr val="tx1"/>
                          </a:solidFill>
                          <a:latin typeface="Arial" panose="020B0604020202020204" pitchFamily="34" charset="0"/>
                          <a:cs typeface="Arial" panose="020B0604020202020204" pitchFamily="34" charset="0"/>
                        </a:rPr>
                        <a:t>Port</a:t>
                      </a:r>
                      <a:endParaRPr lang="en-SG" sz="1100" dirty="0">
                        <a:solidFill>
                          <a:schemeClr val="tx1"/>
                        </a:solidFill>
                        <a:latin typeface="Arial" panose="020B0604020202020204" pitchFamily="34" charset="0"/>
                        <a:cs typeface="Arial" panose="020B0604020202020204" pitchFamily="34" charset="0"/>
                      </a:endParaRPr>
                    </a:p>
                  </a:txBody>
                  <a:tcPr>
                    <a:lnR w="12700" cap="flat" cmpd="sng" algn="ctr">
                      <a:no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solidFill>
                  </a:tcPr>
                </a:tc>
                <a:tc>
                  <a:txBody>
                    <a:bodyPr/>
                    <a:lstStyle/>
                    <a:p>
                      <a:r>
                        <a:rPr lang="vi-VN" sz="1100" dirty="0">
                          <a:solidFill>
                            <a:schemeClr val="tx1"/>
                          </a:solidFill>
                          <a:latin typeface="Arial" panose="020B0604020202020204" pitchFamily="34" charset="0"/>
                          <a:cs typeface="Arial" panose="020B0604020202020204" pitchFamily="34" charset="0"/>
                        </a:rPr>
                        <a:t>Size</a:t>
                      </a:r>
                      <a:endParaRPr lang="en-SG" sz="110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solidFill>
                  </a:tcPr>
                </a:tc>
                <a:tc>
                  <a:txBody>
                    <a:bodyPr/>
                    <a:lstStyle/>
                    <a:p>
                      <a:r>
                        <a:rPr lang="vi-VN" sz="1100" dirty="0">
                          <a:solidFill>
                            <a:schemeClr val="tx1"/>
                          </a:solidFill>
                          <a:latin typeface="Arial" panose="020B0604020202020204" pitchFamily="34" charset="0"/>
                          <a:cs typeface="Arial" panose="020B0604020202020204" pitchFamily="34" charset="0"/>
                        </a:rPr>
                        <a:t>Direction</a:t>
                      </a:r>
                      <a:endParaRPr lang="en-SG" sz="110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solidFill>
                  </a:tcPr>
                </a:tc>
                <a:tc>
                  <a:txBody>
                    <a:bodyPr/>
                    <a:lstStyle/>
                    <a:p>
                      <a:r>
                        <a:rPr lang="vi-VN" sz="1100" dirty="0">
                          <a:solidFill>
                            <a:schemeClr val="tx1"/>
                          </a:solidFill>
                          <a:latin typeface="Arial" panose="020B0604020202020204" pitchFamily="34" charset="0"/>
                          <a:cs typeface="Arial" panose="020B0604020202020204" pitchFamily="34" charset="0"/>
                        </a:rPr>
                        <a:t>Description</a:t>
                      </a:r>
                      <a:endParaRPr lang="en-SG" sz="110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313690">
                <a:tc>
                  <a:txBody>
                    <a:bodyPr/>
                    <a:lstStyle/>
                    <a:p>
                      <a:r>
                        <a:rPr lang="en-US" altLang="vi-VN" sz="1100" dirty="0">
                          <a:solidFill>
                            <a:schemeClr val="tx1"/>
                          </a:solidFill>
                          <a:latin typeface="Arial" panose="020B0604020202020204" pitchFamily="34" charset="0"/>
                          <a:cs typeface="Arial" panose="020B0604020202020204" pitchFamily="34" charset="0"/>
                        </a:rPr>
                        <a:t>p_in</a:t>
                      </a:r>
                    </a:p>
                  </a:txBody>
                  <a:tcPr>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altLang="en-SG" sz="1100" dirty="0">
                          <a:solidFill>
                            <a:schemeClr val="tx1"/>
                          </a:solidFill>
                          <a:latin typeface="Arial" panose="020B0604020202020204" pitchFamily="34" charset="0"/>
                          <a:cs typeface="Arial" panose="020B0604020202020204" pitchFamily="34" charset="0"/>
                        </a:rPr>
                        <a:t>32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vi-VN" sz="1100" dirty="0">
                          <a:solidFill>
                            <a:schemeClr val="tx1"/>
                          </a:solidFill>
                          <a:latin typeface="Arial" panose="020B0604020202020204" pitchFamily="34" charset="0"/>
                          <a:cs typeface="Arial" panose="020B0604020202020204" pitchFamily="34" charset="0"/>
                        </a:rPr>
                        <a:t>input</a:t>
                      </a:r>
                      <a:endParaRPr lang="en-SG" sz="110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indent="0">
                        <a:lnSpc>
                          <a:spcPct val="107000"/>
                        </a:lnSpc>
                        <a:spcBef>
                          <a:spcPct val="0"/>
                        </a:spcBef>
                        <a:spcAft>
                          <a:spcPts val="800"/>
                        </a:spcAft>
                      </a:pPr>
                      <a:r>
                        <a:rPr lang="en-US" sz="1100" b="0">
                          <a:latin typeface="Arial" panose="020B0604020202020204" pitchFamily="34" charset="0"/>
                          <a:ea typeface="Times New Roman" panose="02020603050405020304"/>
                          <a:cs typeface="Arial" panose="020B0604020202020204" pitchFamily="34" charset="0"/>
                        </a:rPr>
                        <a:t>Data after converting from S-box.</a:t>
                      </a:r>
                    </a:p>
                  </a:txBody>
                  <a:tcPr marL="68580" marR="68580" marT="0" marB="0">
                    <a:lnL w="12700" cap="flat" cmpd="sng" algn="ctr">
                      <a:no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315595">
                <a:tc>
                  <a:txBody>
                    <a:bodyPr/>
                    <a:lstStyle/>
                    <a:p>
                      <a:r>
                        <a:rPr lang="en-US" altLang="vi-VN" sz="1100" dirty="0">
                          <a:solidFill>
                            <a:schemeClr val="tx1"/>
                          </a:solidFill>
                          <a:latin typeface="Arial" panose="020B0604020202020204" pitchFamily="34" charset="0"/>
                          <a:cs typeface="Arial" panose="020B0604020202020204" pitchFamily="34" charset="0"/>
                        </a:rPr>
                        <a:t>f_value</a:t>
                      </a:r>
                    </a:p>
                  </a:txBody>
                  <a:tcPr>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altLang="en-SG" sz="1100" dirty="0">
                          <a:solidFill>
                            <a:schemeClr val="tx1"/>
                          </a:solidFill>
                          <a:latin typeface="Arial" panose="020B0604020202020204" pitchFamily="34" charset="0"/>
                          <a:cs typeface="Arial" panose="020B0604020202020204" pitchFamily="34" charset="0"/>
                        </a:rPr>
                        <a:t>32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altLang="en-SG" sz="1100" dirty="0">
                          <a:solidFill>
                            <a:schemeClr val="tx1"/>
                          </a:solidFill>
                          <a:latin typeface="Arial" panose="020B0604020202020204" pitchFamily="34" charset="0"/>
                          <a:cs typeface="Arial" panose="020B0604020202020204" pitchFamily="34" charset="0"/>
                        </a:rPr>
                        <a:t>output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altLang="en-US" sz="1100" dirty="0">
                          <a:solidFill>
                            <a:schemeClr val="tx1"/>
                          </a:solidFill>
                          <a:latin typeface="Arial" panose="020B0604020202020204" pitchFamily="34" charset="0"/>
                          <a:cs typeface="Arial" panose="020B0604020202020204" pitchFamily="34" charset="0"/>
                        </a:rPr>
                        <a:t>The value of f(R,K)</a:t>
                      </a:r>
                    </a:p>
                  </a:txBody>
                  <a:tcPr>
                    <a:lnL w="12700" cap="flat" cmpd="sng" algn="ctr">
                      <a:no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bl>
          </a:graphicData>
        </a:graphic>
      </p:graphicFrame>
      <p:pic>
        <p:nvPicPr>
          <p:cNvPr id="1413002636" name="Picture 1" descr="A diagram of a diagram&#10;&#10;AI-generated content may be incorrect."/>
          <p:cNvPicPr>
            <a:picLocks noChangeAspect="1"/>
          </p:cNvPicPr>
          <p:nvPr/>
        </p:nvPicPr>
        <p:blipFill>
          <a:blip r:embed="rId3"/>
          <a:stretch>
            <a:fillRect/>
          </a:stretch>
        </p:blipFill>
        <p:spPr>
          <a:xfrm>
            <a:off x="3748405" y="1084580"/>
            <a:ext cx="4695190" cy="1794510"/>
          </a:xfrm>
          <a:prstGeom prst="rect">
            <a:avLst/>
          </a:prstGeom>
        </p:spPr>
      </p:pic>
      <p:pic>
        <p:nvPicPr>
          <p:cNvPr id="3" name="Picture 2"/>
          <p:cNvPicPr>
            <a:picLocks noChangeAspect="1"/>
          </p:cNvPicPr>
          <p:nvPr/>
        </p:nvPicPr>
        <p:blipFill>
          <a:blip r:embed="rId4"/>
          <a:stretch>
            <a:fillRect/>
          </a:stretch>
        </p:blipFill>
        <p:spPr>
          <a:xfrm>
            <a:off x="2351405" y="3058795"/>
            <a:ext cx="7848600" cy="571500"/>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Box 9"/>
          <p:cNvSpPr txBox="1"/>
          <p:nvPr/>
        </p:nvSpPr>
        <p:spPr>
          <a:xfrm>
            <a:off x="5546090" y="5029835"/>
            <a:ext cx="1099820" cy="368300"/>
          </a:xfrm>
          <a:prstGeom prst="rect">
            <a:avLst/>
          </a:prstGeom>
          <a:noFill/>
        </p:spPr>
        <p:txBody>
          <a:bodyPr wrap="square" rtlCol="0">
            <a:spAutoFit/>
          </a:bodyPr>
          <a:lstStyle/>
          <a:p>
            <a:r>
              <a:rPr lang="en-US"/>
              <a:t>Design</a:t>
            </a:r>
          </a:p>
        </p:txBody>
      </p:sp>
      <p:pic>
        <p:nvPicPr>
          <p:cNvPr id="103485100" name="Picture 1" descr="A diagram of a circuit board&#10;&#10;AI-generated content may be incorrect."/>
          <p:cNvPicPr>
            <a:picLocks noChangeAspect="1"/>
          </p:cNvPicPr>
          <p:nvPr/>
        </p:nvPicPr>
        <p:blipFill>
          <a:blip r:embed="rId2"/>
          <a:stretch>
            <a:fillRect/>
          </a:stretch>
        </p:blipFill>
        <p:spPr>
          <a:xfrm>
            <a:off x="1614805" y="739775"/>
            <a:ext cx="8962390" cy="4036695"/>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1376516" y="619432"/>
            <a:ext cx="4509135" cy="368300"/>
          </a:xfrm>
          <a:prstGeom prst="rect">
            <a:avLst/>
          </a:prstGeom>
          <a:noFill/>
        </p:spPr>
        <p:txBody>
          <a:bodyPr wrap="none" rtlCol="0">
            <a:spAutoFit/>
          </a:bodyPr>
          <a:lstStyle/>
          <a:p>
            <a:r>
              <a:rPr lang="en-US" altLang="vi-VN" dirty="0">
                <a:solidFill>
                  <a:srgbClr val="C00000"/>
                </a:solidFill>
                <a:latin typeface="Arial" panose="020B0604020202020204" pitchFamily="34" charset="0"/>
                <a:cs typeface="Arial" panose="020B0604020202020204" pitchFamily="34" charset="0"/>
              </a:rPr>
              <a:t>7.</a:t>
            </a:r>
            <a:r>
              <a:rPr lang="vi-VN" dirty="0">
                <a:solidFill>
                  <a:srgbClr val="C00000"/>
                </a:solidFill>
                <a:latin typeface="Arial" panose="020B0604020202020204" pitchFamily="34" charset="0"/>
                <a:cs typeface="Arial" panose="020B0604020202020204" pitchFamily="34" charset="0"/>
              </a:rPr>
              <a:t> </a:t>
            </a:r>
            <a:r>
              <a:rPr lang="en-US" altLang="vi-VN" dirty="0">
                <a:solidFill>
                  <a:srgbClr val="C00000"/>
                </a:solidFill>
                <a:latin typeface="Arial" panose="020B0604020202020204" pitchFamily="34" charset="0"/>
                <a:cs typeface="Arial" panose="020B0604020202020204" pitchFamily="34" charset="0"/>
              </a:rPr>
              <a:t> Inverse IP (Inverse Initial Permutation)</a:t>
            </a:r>
            <a:r>
              <a:rPr lang="en-US" dirty="0">
                <a:solidFill>
                  <a:srgbClr val="C00000"/>
                </a:solidFill>
                <a:latin typeface="Arial" panose="020B0604020202020204" pitchFamily="34" charset="0"/>
                <a:cs typeface="Arial" panose="020B0604020202020204" pitchFamily="34" charset="0"/>
              </a:rPr>
              <a:t>: </a:t>
            </a:r>
            <a:endParaRPr lang="en-SG" dirty="0">
              <a:solidFill>
                <a:srgbClr val="C00000"/>
              </a:solidFill>
              <a:latin typeface="Arial" panose="020B0604020202020204" pitchFamily="34" charset="0"/>
              <a:cs typeface="Arial" panose="020B0604020202020204" pitchFamily="34" charset="0"/>
            </a:endParaRPr>
          </a:p>
        </p:txBody>
      </p:sp>
      <p:graphicFrame>
        <p:nvGraphicFramePr>
          <p:cNvPr id="9" name="Table 8"/>
          <p:cNvGraphicFramePr>
            <a:graphicFrameLocks noGrp="1"/>
          </p:cNvGraphicFramePr>
          <p:nvPr>
            <p:custDataLst>
              <p:tags r:id="rId1"/>
            </p:custDataLst>
          </p:nvPr>
        </p:nvGraphicFramePr>
        <p:xfrm>
          <a:off x="2530475" y="2971800"/>
          <a:ext cx="7489825" cy="915035"/>
        </p:xfrm>
        <a:graphic>
          <a:graphicData uri="http://schemas.openxmlformats.org/drawingml/2006/table">
            <a:tbl>
              <a:tblPr firstRow="1" bandRow="1">
                <a:tableStyleId>{073A0DAA-6AF3-43AB-8588-CEC1D06C72B9}</a:tableStyleId>
              </a:tblPr>
              <a:tblGrid>
                <a:gridCol w="1524635">
                  <a:extLst>
                    <a:ext uri="{9D8B030D-6E8A-4147-A177-3AD203B41FA5}">
                      <a16:colId xmlns:a16="http://schemas.microsoft.com/office/drawing/2014/main" val="20000"/>
                    </a:ext>
                  </a:extLst>
                </a:gridCol>
                <a:gridCol w="588645">
                  <a:extLst>
                    <a:ext uri="{9D8B030D-6E8A-4147-A177-3AD203B41FA5}">
                      <a16:colId xmlns:a16="http://schemas.microsoft.com/office/drawing/2014/main" val="20001"/>
                    </a:ext>
                  </a:extLst>
                </a:gridCol>
                <a:gridCol w="1026795">
                  <a:extLst>
                    <a:ext uri="{9D8B030D-6E8A-4147-A177-3AD203B41FA5}">
                      <a16:colId xmlns:a16="http://schemas.microsoft.com/office/drawing/2014/main" val="20002"/>
                    </a:ext>
                  </a:extLst>
                </a:gridCol>
                <a:gridCol w="4349750">
                  <a:extLst>
                    <a:ext uri="{9D8B030D-6E8A-4147-A177-3AD203B41FA5}">
                      <a16:colId xmlns:a16="http://schemas.microsoft.com/office/drawing/2014/main" val="20003"/>
                    </a:ext>
                  </a:extLst>
                </a:gridCol>
              </a:tblGrid>
              <a:tr h="285750">
                <a:tc>
                  <a:txBody>
                    <a:bodyPr/>
                    <a:lstStyle/>
                    <a:p>
                      <a:r>
                        <a:rPr lang="vi-VN" sz="1100" dirty="0">
                          <a:solidFill>
                            <a:schemeClr val="tx1"/>
                          </a:solidFill>
                          <a:latin typeface="Arial" panose="020B0604020202020204" pitchFamily="34" charset="0"/>
                          <a:cs typeface="Arial" panose="020B0604020202020204" pitchFamily="34" charset="0"/>
                        </a:rPr>
                        <a:t>Port</a:t>
                      </a:r>
                      <a:endParaRPr lang="en-SG" sz="1100" dirty="0">
                        <a:solidFill>
                          <a:schemeClr val="tx1"/>
                        </a:solidFill>
                        <a:latin typeface="Arial" panose="020B0604020202020204" pitchFamily="34" charset="0"/>
                        <a:cs typeface="Arial" panose="020B0604020202020204" pitchFamily="34" charset="0"/>
                      </a:endParaRPr>
                    </a:p>
                  </a:txBody>
                  <a:tcPr>
                    <a:lnR w="12700" cap="flat" cmpd="sng" algn="ctr">
                      <a:no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solidFill>
                  </a:tcPr>
                </a:tc>
                <a:tc>
                  <a:txBody>
                    <a:bodyPr/>
                    <a:lstStyle/>
                    <a:p>
                      <a:r>
                        <a:rPr lang="vi-VN" sz="1100" dirty="0">
                          <a:solidFill>
                            <a:schemeClr val="tx1"/>
                          </a:solidFill>
                          <a:latin typeface="Arial" panose="020B0604020202020204" pitchFamily="34" charset="0"/>
                          <a:cs typeface="Arial" panose="020B0604020202020204" pitchFamily="34" charset="0"/>
                        </a:rPr>
                        <a:t>Size</a:t>
                      </a:r>
                      <a:endParaRPr lang="en-SG" sz="110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solidFill>
                  </a:tcPr>
                </a:tc>
                <a:tc>
                  <a:txBody>
                    <a:bodyPr/>
                    <a:lstStyle/>
                    <a:p>
                      <a:r>
                        <a:rPr lang="vi-VN" sz="1100" dirty="0">
                          <a:solidFill>
                            <a:schemeClr val="tx1"/>
                          </a:solidFill>
                          <a:latin typeface="Arial" panose="020B0604020202020204" pitchFamily="34" charset="0"/>
                          <a:cs typeface="Arial" panose="020B0604020202020204" pitchFamily="34" charset="0"/>
                        </a:rPr>
                        <a:t>Direction</a:t>
                      </a:r>
                      <a:endParaRPr lang="en-SG" sz="110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solidFill>
                  </a:tcPr>
                </a:tc>
                <a:tc>
                  <a:txBody>
                    <a:bodyPr/>
                    <a:lstStyle/>
                    <a:p>
                      <a:r>
                        <a:rPr lang="vi-VN" sz="1100" dirty="0">
                          <a:solidFill>
                            <a:schemeClr val="tx1"/>
                          </a:solidFill>
                          <a:latin typeface="Arial" panose="020B0604020202020204" pitchFamily="34" charset="0"/>
                          <a:cs typeface="Arial" panose="020B0604020202020204" pitchFamily="34" charset="0"/>
                        </a:rPr>
                        <a:t>Description</a:t>
                      </a:r>
                      <a:endParaRPr lang="en-SG" sz="110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313690">
                <a:tc>
                  <a:txBody>
                    <a:bodyPr/>
                    <a:lstStyle/>
                    <a:p>
                      <a:r>
                        <a:rPr lang="vi-VN" altLang="en-US" sz="1100" dirty="0">
                          <a:solidFill>
                            <a:schemeClr val="tx1"/>
                          </a:solidFill>
                          <a:latin typeface="Arial" panose="020B0604020202020204" pitchFamily="34" charset="0"/>
                          <a:cs typeface="Arial" panose="020B0604020202020204" pitchFamily="34" charset="0"/>
                        </a:rPr>
                        <a:t>inv_</a:t>
                      </a:r>
                      <a:r>
                        <a:rPr lang="en-US" altLang="vi-VN" sz="1100" dirty="0">
                          <a:solidFill>
                            <a:schemeClr val="tx1"/>
                          </a:solidFill>
                          <a:latin typeface="Arial" panose="020B0604020202020204" pitchFamily="34" charset="0"/>
                          <a:cs typeface="Arial" panose="020B0604020202020204" pitchFamily="34" charset="0"/>
                        </a:rPr>
                        <a:t>p_in</a:t>
                      </a:r>
                      <a:r>
                        <a:rPr lang="vi-VN" altLang="en-US" sz="1100" dirty="0">
                          <a:solidFill>
                            <a:schemeClr val="tx1"/>
                          </a:solidFill>
                          <a:latin typeface="Arial" panose="020B0604020202020204" pitchFamily="34" charset="0"/>
                          <a:cs typeface="Arial" panose="020B0604020202020204" pitchFamily="34" charset="0"/>
                        </a:rPr>
                        <a:t>put</a:t>
                      </a:r>
                    </a:p>
                  </a:txBody>
                  <a:tcPr>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vi-VN" altLang="en-US" sz="1100" dirty="0">
                          <a:solidFill>
                            <a:schemeClr val="tx1"/>
                          </a:solidFill>
                          <a:latin typeface="Arial" panose="020B0604020202020204" pitchFamily="34" charset="0"/>
                          <a:cs typeface="Arial" panose="020B0604020202020204" pitchFamily="34" charset="0"/>
                        </a:rPr>
                        <a:t>64</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vi-VN" sz="1100" dirty="0">
                          <a:solidFill>
                            <a:schemeClr val="tx1"/>
                          </a:solidFill>
                          <a:latin typeface="Arial" panose="020B0604020202020204" pitchFamily="34" charset="0"/>
                          <a:cs typeface="Arial" panose="020B0604020202020204" pitchFamily="34" charset="0"/>
                        </a:rPr>
                        <a:t>input</a:t>
                      </a:r>
                      <a:endParaRPr lang="en-SG" sz="110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indent="0">
                        <a:lnSpc>
                          <a:spcPct val="107000"/>
                        </a:lnSpc>
                        <a:spcBef>
                          <a:spcPct val="0"/>
                        </a:spcBef>
                        <a:spcAft>
                          <a:spcPts val="800"/>
                        </a:spcAft>
                      </a:pPr>
                      <a:r>
                        <a:rPr lang="en-US" altLang="en-US" sz="1100" b="0">
                          <a:latin typeface="Arial" panose="020B0604020202020204" pitchFamily="34" charset="0"/>
                          <a:ea typeface="Times New Roman" panose="02020603050405020304"/>
                          <a:cs typeface="Arial" panose="020B0604020202020204" pitchFamily="34" charset="0"/>
                        </a:rPr>
                        <a:t>The value is composed of two values, Rn and Ln.</a:t>
                      </a:r>
                    </a:p>
                  </a:txBody>
                  <a:tcPr marL="68580" marR="68580" marT="0" marB="0">
                    <a:lnL w="12700" cap="flat" cmpd="sng" algn="ctr">
                      <a:no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315595">
                <a:tc>
                  <a:txBody>
                    <a:bodyPr/>
                    <a:lstStyle/>
                    <a:p>
                      <a:r>
                        <a:rPr lang="vi-VN" altLang="en-US" sz="1100" dirty="0">
                          <a:solidFill>
                            <a:schemeClr val="tx1"/>
                          </a:solidFill>
                          <a:latin typeface="Arial" panose="020B0604020202020204" pitchFamily="34" charset="0"/>
                          <a:cs typeface="Arial" panose="020B0604020202020204" pitchFamily="34" charset="0"/>
                        </a:rPr>
                        <a:t>cipher_text</a:t>
                      </a:r>
                    </a:p>
                  </a:txBody>
                  <a:tcPr>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vi-VN" altLang="en-US" sz="1100" dirty="0">
                          <a:solidFill>
                            <a:schemeClr val="tx1"/>
                          </a:solidFill>
                          <a:latin typeface="Arial" panose="020B0604020202020204" pitchFamily="34" charset="0"/>
                          <a:cs typeface="Arial" panose="020B0604020202020204" pitchFamily="34" charset="0"/>
                        </a:rPr>
                        <a:t>64</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altLang="en-SG" sz="1100" dirty="0">
                          <a:solidFill>
                            <a:schemeClr val="tx1"/>
                          </a:solidFill>
                          <a:latin typeface="Arial" panose="020B0604020202020204" pitchFamily="34" charset="0"/>
                          <a:cs typeface="Arial" panose="020B0604020202020204" pitchFamily="34" charset="0"/>
                        </a:rPr>
                        <a:t>output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altLang="en-US" sz="1100" dirty="0">
                          <a:solidFill>
                            <a:schemeClr val="tx1"/>
                          </a:solidFill>
                          <a:latin typeface="Arial" panose="020B0604020202020204" pitchFamily="34" charset="0"/>
                          <a:cs typeface="Arial" panose="020B0604020202020204" pitchFamily="34" charset="0"/>
                        </a:rPr>
                        <a:t>The value of each encoding loop and the encoded value if the encoder is in the final loop.</a:t>
                      </a:r>
                    </a:p>
                  </a:txBody>
                  <a:tcPr>
                    <a:lnL w="12700" cap="flat" cmpd="sng" algn="ctr">
                      <a:no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bl>
          </a:graphicData>
        </a:graphic>
      </p:graphicFrame>
      <p:pic>
        <p:nvPicPr>
          <p:cNvPr id="5" name="Picture 5"/>
          <p:cNvPicPr>
            <a:picLocks noChangeAspect="1"/>
          </p:cNvPicPr>
          <p:nvPr/>
        </p:nvPicPr>
        <p:blipFill>
          <a:blip r:embed="rId3"/>
          <a:stretch>
            <a:fillRect/>
          </a:stretch>
        </p:blipFill>
        <p:spPr>
          <a:xfrm>
            <a:off x="2848610" y="1231900"/>
            <a:ext cx="6494780" cy="1047115"/>
          </a:xfrm>
          <a:prstGeom prst="rect">
            <a:avLst/>
          </a:prstGeom>
          <a:noFill/>
          <a:ln>
            <a:noFill/>
          </a:ln>
        </p:spPr>
      </p:pic>
      <p:sp>
        <p:nvSpPr>
          <p:cNvPr id="2" name="Text Box 1"/>
          <p:cNvSpPr txBox="1"/>
          <p:nvPr/>
        </p:nvSpPr>
        <p:spPr>
          <a:xfrm>
            <a:off x="2663190" y="2523490"/>
            <a:ext cx="7224395" cy="321945"/>
          </a:xfrm>
          <a:prstGeom prst="rect">
            <a:avLst/>
          </a:prstGeom>
          <a:noFill/>
        </p:spPr>
        <p:txBody>
          <a:bodyPr wrap="square" rtlCol="0">
            <a:spAutoFit/>
          </a:bodyPr>
          <a:lstStyle/>
          <a:p>
            <a:r>
              <a:rPr lang="vi-VN" altLang="en-US" sz="1500">
                <a:latin typeface="Arial" panose="020B0604020202020204" pitchFamily="34" charset="0"/>
                <a:cs typeface="Arial" panose="020B0604020202020204" pitchFamily="34" charset="0"/>
              </a:rPr>
              <a:t>-</a:t>
            </a:r>
            <a:r>
              <a:rPr lang="vi-VN" altLang="en-US" sz="1500" b="1">
                <a:latin typeface="Arial" panose="020B0604020202020204" pitchFamily="34" charset="0"/>
                <a:cs typeface="Arial" panose="020B0604020202020204" pitchFamily="34" charset="0"/>
              </a:rPr>
              <a:t>Function: </a:t>
            </a:r>
            <a:r>
              <a:rPr lang="en-US" altLang="en-US" sz="1500">
                <a:latin typeface="Arial" panose="020B0604020202020204" pitchFamily="34" charset="0"/>
                <a:cs typeface="Arial" panose="020B0604020202020204" pitchFamily="34" charset="0"/>
              </a:rPr>
              <a:t>Permute the Rn/Ln string to generate the encrypted data.</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Box 9"/>
          <p:cNvSpPr txBox="1"/>
          <p:nvPr/>
        </p:nvSpPr>
        <p:spPr>
          <a:xfrm>
            <a:off x="5546090" y="4962525"/>
            <a:ext cx="1099820" cy="368300"/>
          </a:xfrm>
          <a:prstGeom prst="rect">
            <a:avLst/>
          </a:prstGeom>
          <a:noFill/>
        </p:spPr>
        <p:txBody>
          <a:bodyPr wrap="square" rtlCol="0">
            <a:spAutoFit/>
          </a:bodyPr>
          <a:lstStyle/>
          <a:p>
            <a:r>
              <a:rPr lang="en-US"/>
              <a:t>Design</a:t>
            </a:r>
          </a:p>
        </p:txBody>
      </p:sp>
      <p:pic>
        <p:nvPicPr>
          <p:cNvPr id="3" name="Picture 3"/>
          <p:cNvPicPr>
            <a:picLocks noChangeAspect="1"/>
          </p:cNvPicPr>
          <p:nvPr/>
        </p:nvPicPr>
        <p:blipFill>
          <a:blip r:embed="rId2"/>
          <a:stretch>
            <a:fillRect/>
          </a:stretch>
        </p:blipFill>
        <p:spPr>
          <a:xfrm>
            <a:off x="598170" y="280035"/>
            <a:ext cx="11202670" cy="431990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1376516" y="188267"/>
            <a:ext cx="2037080" cy="368300"/>
          </a:xfrm>
          <a:prstGeom prst="rect">
            <a:avLst/>
          </a:prstGeom>
          <a:noFill/>
        </p:spPr>
        <p:txBody>
          <a:bodyPr wrap="none" rtlCol="0">
            <a:spAutoFit/>
          </a:bodyPr>
          <a:lstStyle/>
          <a:p>
            <a:r>
              <a:rPr lang="vi-VN" altLang="en-US" dirty="0">
                <a:solidFill>
                  <a:srgbClr val="C00000"/>
                </a:solidFill>
                <a:latin typeface="Arial" panose="020B0604020202020204" pitchFamily="34" charset="0"/>
                <a:cs typeface="Arial" panose="020B0604020202020204" pitchFamily="34" charset="0"/>
              </a:rPr>
              <a:t>8</a:t>
            </a:r>
            <a:r>
              <a:rPr lang="en-US" altLang="vi-VN" dirty="0">
                <a:solidFill>
                  <a:srgbClr val="C00000"/>
                </a:solidFill>
                <a:latin typeface="Arial" panose="020B0604020202020204" pitchFamily="34" charset="0"/>
                <a:cs typeface="Arial" panose="020B0604020202020204" pitchFamily="34" charset="0"/>
              </a:rPr>
              <a:t>.</a:t>
            </a:r>
            <a:r>
              <a:rPr lang="vi-VN" dirty="0">
                <a:solidFill>
                  <a:srgbClr val="C00000"/>
                </a:solidFill>
                <a:latin typeface="Arial" panose="020B0604020202020204" pitchFamily="34" charset="0"/>
                <a:cs typeface="Arial" panose="020B0604020202020204" pitchFamily="34" charset="0"/>
              </a:rPr>
              <a:t> </a:t>
            </a:r>
            <a:r>
              <a:rPr lang="en-US" altLang="vi-VN" dirty="0">
                <a:solidFill>
                  <a:srgbClr val="C00000"/>
                </a:solidFill>
                <a:latin typeface="Arial" panose="020B0604020202020204" pitchFamily="34" charset="0"/>
                <a:cs typeface="Arial" panose="020B0604020202020204" pitchFamily="34" charset="0"/>
              </a:rPr>
              <a:t> </a:t>
            </a:r>
            <a:r>
              <a:rPr lang="vi-VN" altLang="en-US" dirty="0">
                <a:solidFill>
                  <a:srgbClr val="C00000"/>
                </a:solidFill>
                <a:latin typeface="Arial" panose="020B0604020202020204" pitchFamily="34" charset="0"/>
                <a:cs typeface="Arial" panose="020B0604020202020204" pitchFamily="34" charset="0"/>
              </a:rPr>
              <a:t>DES Counter </a:t>
            </a:r>
            <a:r>
              <a:rPr lang="en-US" dirty="0">
                <a:solidFill>
                  <a:srgbClr val="C00000"/>
                </a:solidFill>
                <a:latin typeface="Arial" panose="020B0604020202020204" pitchFamily="34" charset="0"/>
                <a:cs typeface="Arial" panose="020B0604020202020204" pitchFamily="34" charset="0"/>
              </a:rPr>
              <a:t>: </a:t>
            </a:r>
            <a:endParaRPr lang="en-SG" dirty="0">
              <a:solidFill>
                <a:srgbClr val="C00000"/>
              </a:solidFill>
              <a:latin typeface="Arial" panose="020B0604020202020204" pitchFamily="34" charset="0"/>
              <a:cs typeface="Arial" panose="020B0604020202020204" pitchFamily="34" charset="0"/>
            </a:endParaRPr>
          </a:p>
        </p:txBody>
      </p:sp>
      <p:graphicFrame>
        <p:nvGraphicFramePr>
          <p:cNvPr id="9" name="Table 8"/>
          <p:cNvGraphicFramePr>
            <a:graphicFrameLocks noGrp="1"/>
          </p:cNvGraphicFramePr>
          <p:nvPr>
            <p:custDataLst>
              <p:tags r:id="rId1"/>
            </p:custDataLst>
          </p:nvPr>
        </p:nvGraphicFramePr>
        <p:xfrm>
          <a:off x="2559685" y="3429000"/>
          <a:ext cx="7489825" cy="3172143"/>
        </p:xfrm>
        <a:graphic>
          <a:graphicData uri="http://schemas.openxmlformats.org/drawingml/2006/table">
            <a:tbl>
              <a:tblPr firstRow="1" bandRow="1">
                <a:tableStyleId>{073A0DAA-6AF3-43AB-8588-CEC1D06C72B9}</a:tableStyleId>
              </a:tblPr>
              <a:tblGrid>
                <a:gridCol w="1524635">
                  <a:extLst>
                    <a:ext uri="{9D8B030D-6E8A-4147-A177-3AD203B41FA5}">
                      <a16:colId xmlns:a16="http://schemas.microsoft.com/office/drawing/2014/main" val="20000"/>
                    </a:ext>
                  </a:extLst>
                </a:gridCol>
                <a:gridCol w="588645">
                  <a:extLst>
                    <a:ext uri="{9D8B030D-6E8A-4147-A177-3AD203B41FA5}">
                      <a16:colId xmlns:a16="http://schemas.microsoft.com/office/drawing/2014/main" val="20001"/>
                    </a:ext>
                  </a:extLst>
                </a:gridCol>
                <a:gridCol w="1026795">
                  <a:extLst>
                    <a:ext uri="{9D8B030D-6E8A-4147-A177-3AD203B41FA5}">
                      <a16:colId xmlns:a16="http://schemas.microsoft.com/office/drawing/2014/main" val="20002"/>
                    </a:ext>
                  </a:extLst>
                </a:gridCol>
                <a:gridCol w="4349750">
                  <a:extLst>
                    <a:ext uri="{9D8B030D-6E8A-4147-A177-3AD203B41FA5}">
                      <a16:colId xmlns:a16="http://schemas.microsoft.com/office/drawing/2014/main" val="20003"/>
                    </a:ext>
                  </a:extLst>
                </a:gridCol>
              </a:tblGrid>
              <a:tr h="285750">
                <a:tc>
                  <a:txBody>
                    <a:bodyPr/>
                    <a:lstStyle/>
                    <a:p>
                      <a:r>
                        <a:rPr lang="vi-VN" sz="1100" dirty="0">
                          <a:solidFill>
                            <a:schemeClr val="tx1"/>
                          </a:solidFill>
                          <a:latin typeface="Arial" panose="020B0604020202020204" pitchFamily="34" charset="0"/>
                          <a:cs typeface="Arial" panose="020B0604020202020204" pitchFamily="34" charset="0"/>
                        </a:rPr>
                        <a:t>Port</a:t>
                      </a:r>
                      <a:endParaRPr lang="en-SG" sz="1100" dirty="0">
                        <a:solidFill>
                          <a:schemeClr val="tx1"/>
                        </a:solidFill>
                        <a:latin typeface="Arial" panose="020B0604020202020204" pitchFamily="34" charset="0"/>
                        <a:cs typeface="Arial" panose="020B0604020202020204" pitchFamily="34" charset="0"/>
                      </a:endParaRPr>
                    </a:p>
                  </a:txBody>
                  <a:tcPr>
                    <a:lnR w="12700" cap="flat" cmpd="sng" algn="ctr">
                      <a:no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solidFill>
                  </a:tcPr>
                </a:tc>
                <a:tc>
                  <a:txBody>
                    <a:bodyPr/>
                    <a:lstStyle/>
                    <a:p>
                      <a:r>
                        <a:rPr lang="vi-VN" sz="1100" dirty="0">
                          <a:solidFill>
                            <a:schemeClr val="tx1"/>
                          </a:solidFill>
                          <a:latin typeface="Arial" panose="020B0604020202020204" pitchFamily="34" charset="0"/>
                          <a:cs typeface="Arial" panose="020B0604020202020204" pitchFamily="34" charset="0"/>
                        </a:rPr>
                        <a:t>Size</a:t>
                      </a:r>
                      <a:endParaRPr lang="en-SG" sz="110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solidFill>
                  </a:tcPr>
                </a:tc>
                <a:tc>
                  <a:txBody>
                    <a:bodyPr/>
                    <a:lstStyle/>
                    <a:p>
                      <a:r>
                        <a:rPr lang="vi-VN" sz="1100" dirty="0">
                          <a:solidFill>
                            <a:schemeClr val="tx1"/>
                          </a:solidFill>
                          <a:latin typeface="Arial" panose="020B0604020202020204" pitchFamily="34" charset="0"/>
                          <a:cs typeface="Arial" panose="020B0604020202020204" pitchFamily="34" charset="0"/>
                        </a:rPr>
                        <a:t>Direction</a:t>
                      </a:r>
                      <a:endParaRPr lang="en-SG" sz="110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solidFill>
                  </a:tcPr>
                </a:tc>
                <a:tc>
                  <a:txBody>
                    <a:bodyPr/>
                    <a:lstStyle/>
                    <a:p>
                      <a:r>
                        <a:rPr lang="vi-VN" sz="1100" dirty="0">
                          <a:solidFill>
                            <a:schemeClr val="tx1"/>
                          </a:solidFill>
                          <a:latin typeface="Arial" panose="020B0604020202020204" pitchFamily="34" charset="0"/>
                          <a:cs typeface="Arial" panose="020B0604020202020204" pitchFamily="34" charset="0"/>
                        </a:rPr>
                        <a:t>Description</a:t>
                      </a:r>
                      <a:endParaRPr lang="en-SG" sz="110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313690">
                <a:tc>
                  <a:txBody>
                    <a:bodyPr/>
                    <a:lstStyle/>
                    <a:p>
                      <a:r>
                        <a:rPr lang="en-US" sz="1100" dirty="0">
                          <a:solidFill>
                            <a:schemeClr val="tx1"/>
                          </a:solidFill>
                          <a:latin typeface="Arial" panose="020B0604020202020204" pitchFamily="34" charset="0"/>
                          <a:cs typeface="Arial" panose="020B0604020202020204" pitchFamily="34" charset="0"/>
                        </a:rPr>
                        <a:t>clk</a:t>
                      </a:r>
                    </a:p>
                  </a:txBody>
                  <a:tcPr>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altLang="vi-VN" sz="1100" dirty="0">
                          <a:solidFill>
                            <a:schemeClr val="tx1"/>
                          </a:solidFill>
                          <a:latin typeface="Arial" panose="020B0604020202020204" pitchFamily="34" charset="0"/>
                          <a:cs typeface="Arial" panose="020B0604020202020204" pitchFamily="34" charset="0"/>
                        </a:rPr>
                        <a:t>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vi-VN" sz="1100" dirty="0">
                          <a:solidFill>
                            <a:schemeClr val="tx1"/>
                          </a:solidFill>
                          <a:latin typeface="Arial" panose="020B0604020202020204" pitchFamily="34" charset="0"/>
                          <a:cs typeface="Arial" panose="020B0604020202020204" pitchFamily="34" charset="0"/>
                        </a:rPr>
                        <a:t>input</a:t>
                      </a:r>
                      <a:endParaRPr lang="en-SG" sz="110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indent="0">
                        <a:lnSpc>
                          <a:spcPct val="107000"/>
                        </a:lnSpc>
                        <a:spcBef>
                          <a:spcPct val="0"/>
                        </a:spcBef>
                        <a:spcAft>
                          <a:spcPts val="800"/>
                        </a:spcAft>
                      </a:pPr>
                      <a:r>
                        <a:rPr lang="en-US" altLang="en-US" sz="1100" b="0">
                          <a:latin typeface="Arial" panose="020B0604020202020204" pitchFamily="34" charset="0"/>
                          <a:ea typeface="Times New Roman" panose="02020603050405020304"/>
                          <a:cs typeface="Arial" panose="020B0604020202020204" pitchFamily="34" charset="0"/>
                        </a:rPr>
                        <a:t>Clock</a:t>
                      </a:r>
                    </a:p>
                  </a:txBody>
                  <a:tcPr marL="68580" marR="68580" marT="0" marB="0">
                    <a:lnL w="12700" cap="flat" cmpd="sng" algn="ctr">
                      <a:no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315595">
                <a:tc>
                  <a:txBody>
                    <a:bodyPr/>
                    <a:lstStyle/>
                    <a:p>
                      <a:r>
                        <a:rPr lang="en-US" altLang="vi-VN" sz="1100" dirty="0">
                          <a:solidFill>
                            <a:schemeClr val="tx1"/>
                          </a:solidFill>
                          <a:latin typeface="Arial" panose="020B0604020202020204" pitchFamily="34" charset="0"/>
                          <a:cs typeface="Arial" panose="020B0604020202020204" pitchFamily="34" charset="0"/>
                        </a:rPr>
                        <a:t>rst_n</a:t>
                      </a:r>
                    </a:p>
                  </a:txBody>
                  <a:tcPr>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altLang="vi-VN" sz="1100" dirty="0">
                          <a:solidFill>
                            <a:schemeClr val="tx1"/>
                          </a:solidFill>
                          <a:latin typeface="Arial" panose="020B0604020202020204" pitchFamily="34" charset="0"/>
                          <a:cs typeface="Arial" panose="020B0604020202020204" pitchFamily="34" charset="0"/>
                        </a:rPr>
                        <a:t>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altLang="en-SG" sz="1100" dirty="0">
                          <a:solidFill>
                            <a:schemeClr val="tx1"/>
                          </a:solidFill>
                          <a:latin typeface="Arial" panose="020B0604020202020204" pitchFamily="34" charset="0"/>
                          <a:cs typeface="Arial" panose="020B0604020202020204" pitchFamily="34" charset="0"/>
                        </a:rPr>
                        <a:t>input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altLang="en-US" sz="1100" dirty="0">
                          <a:solidFill>
                            <a:schemeClr val="tx1"/>
                          </a:solidFill>
                          <a:latin typeface="Arial" panose="020B0604020202020204" pitchFamily="34" charset="0"/>
                          <a:cs typeface="Arial" panose="020B0604020202020204" pitchFamily="34" charset="0"/>
                        </a:rPr>
                        <a:t>Reset Asynchronous, active low</a:t>
                      </a:r>
                    </a:p>
                  </a:txBody>
                  <a:tcPr>
                    <a:lnL w="12700" cap="flat" cmpd="sng" algn="ctr">
                      <a:no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315595">
                <a:tc>
                  <a:txBody>
                    <a:bodyPr/>
                    <a:lstStyle/>
                    <a:p>
                      <a:pPr>
                        <a:buNone/>
                      </a:pPr>
                      <a:r>
                        <a:rPr lang="en-US" altLang="vi-VN" sz="1100" dirty="0">
                          <a:solidFill>
                            <a:schemeClr val="tx1"/>
                          </a:solidFill>
                          <a:latin typeface="Arial" panose="020B0604020202020204" pitchFamily="34" charset="0"/>
                          <a:cs typeface="Arial" panose="020B0604020202020204" pitchFamily="34" charset="0"/>
                        </a:rPr>
                        <a:t>key_process</a:t>
                      </a:r>
                    </a:p>
                  </a:txBody>
                  <a:tcPr>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buNone/>
                      </a:pPr>
                      <a:r>
                        <a:rPr lang="en-US" altLang="vi-VN" sz="1100" dirty="0">
                          <a:solidFill>
                            <a:schemeClr val="tx1"/>
                          </a:solidFill>
                          <a:latin typeface="Arial" panose="020B0604020202020204" pitchFamily="34" charset="0"/>
                          <a:cs typeface="Arial" panose="020B0604020202020204" pitchFamily="34" charset="0"/>
                        </a:rPr>
                        <a:t>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buNone/>
                      </a:pPr>
                      <a:r>
                        <a:rPr lang="en-US" altLang="en-SG" sz="1100" dirty="0">
                          <a:solidFill>
                            <a:schemeClr val="tx1"/>
                          </a:solidFill>
                          <a:latin typeface="Arial" panose="020B0604020202020204" pitchFamily="34" charset="0"/>
                          <a:cs typeface="Arial" panose="020B0604020202020204" pitchFamily="34" charset="0"/>
                        </a:rPr>
                        <a:t>input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buNone/>
                      </a:pPr>
                      <a:r>
                        <a:rPr lang="en-US" altLang="en-US" sz="1100" dirty="0">
                          <a:solidFill>
                            <a:schemeClr val="tx1"/>
                          </a:solidFill>
                          <a:latin typeface="Arial" panose="020B0604020202020204" pitchFamily="34" charset="0"/>
                          <a:cs typeface="Arial" panose="020B0604020202020204" pitchFamily="34" charset="0"/>
                        </a:rPr>
                        <a:t>Signal inform when to calculate new key round.</a:t>
                      </a:r>
                    </a:p>
                  </a:txBody>
                  <a:tcPr>
                    <a:lnL w="12700" cap="flat" cmpd="sng" algn="ctr">
                      <a:no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315595">
                <a:tc>
                  <a:txBody>
                    <a:bodyPr/>
                    <a:lstStyle/>
                    <a:p>
                      <a:pPr>
                        <a:buNone/>
                      </a:pPr>
                      <a:r>
                        <a:rPr lang="en-US" altLang="vi-VN" sz="1100" dirty="0">
                          <a:solidFill>
                            <a:schemeClr val="tx1"/>
                          </a:solidFill>
                          <a:latin typeface="Arial" panose="020B0604020202020204" pitchFamily="34" charset="0"/>
                          <a:cs typeface="Arial" panose="020B0604020202020204" pitchFamily="34" charset="0"/>
                        </a:rPr>
                        <a:t>cipher_complete</a:t>
                      </a:r>
                    </a:p>
                  </a:txBody>
                  <a:tcPr>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buNone/>
                      </a:pPr>
                      <a:r>
                        <a:rPr lang="en-US" altLang="vi-VN" sz="1100" dirty="0">
                          <a:solidFill>
                            <a:schemeClr val="tx1"/>
                          </a:solidFill>
                          <a:latin typeface="Arial" panose="020B0604020202020204" pitchFamily="34" charset="0"/>
                          <a:cs typeface="Arial" panose="020B0604020202020204" pitchFamily="34" charset="0"/>
                        </a:rPr>
                        <a:t>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buNone/>
                      </a:pPr>
                      <a:r>
                        <a:rPr lang="en-US" altLang="en-SG" sz="1100" dirty="0">
                          <a:solidFill>
                            <a:schemeClr val="tx1"/>
                          </a:solidFill>
                          <a:latin typeface="Arial" panose="020B0604020202020204" pitchFamily="34" charset="0"/>
                          <a:cs typeface="Arial" panose="020B0604020202020204" pitchFamily="34" charset="0"/>
                        </a:rPr>
                        <a:t>output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buNone/>
                      </a:pPr>
                      <a:r>
                        <a:rPr lang="en-US" altLang="en-US" sz="1100" dirty="0">
                          <a:solidFill>
                            <a:schemeClr val="tx1"/>
                          </a:solidFill>
                          <a:latin typeface="Arial" panose="020B0604020202020204" pitchFamily="34" charset="0"/>
                          <a:cs typeface="Arial" panose="020B0604020202020204" pitchFamily="34" charset="0"/>
                        </a:rPr>
                        <a:t>Signal inform that the cipher has been finished an encryption process</a:t>
                      </a:r>
                    </a:p>
                  </a:txBody>
                  <a:tcPr>
                    <a:lnL w="12700" cap="flat" cmpd="sng" algn="ctr">
                      <a:no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315595">
                <a:tc>
                  <a:txBody>
                    <a:bodyPr/>
                    <a:lstStyle/>
                    <a:p>
                      <a:pPr>
                        <a:buNone/>
                      </a:pPr>
                      <a:r>
                        <a:rPr lang="en-US" altLang="vi-VN" sz="1100" dirty="0">
                          <a:solidFill>
                            <a:schemeClr val="tx1"/>
                          </a:solidFill>
                          <a:latin typeface="Arial" panose="020B0604020202020204" pitchFamily="34" charset="0"/>
                          <a:cs typeface="Arial" panose="020B0604020202020204" pitchFamily="34" charset="0"/>
                        </a:rPr>
                        <a:t>shift_1</a:t>
                      </a:r>
                    </a:p>
                  </a:txBody>
                  <a:tcPr>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buNone/>
                      </a:pPr>
                      <a:r>
                        <a:rPr lang="en-US" altLang="vi-VN" sz="1100" dirty="0">
                          <a:solidFill>
                            <a:schemeClr val="tx1"/>
                          </a:solidFill>
                          <a:latin typeface="Arial" panose="020B0604020202020204" pitchFamily="34" charset="0"/>
                          <a:cs typeface="Arial" panose="020B0604020202020204" pitchFamily="34" charset="0"/>
                        </a:rPr>
                        <a:t>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buNone/>
                      </a:pPr>
                      <a:r>
                        <a:rPr lang="en-US" altLang="en-SG" sz="1100" dirty="0">
                          <a:solidFill>
                            <a:schemeClr val="tx1"/>
                          </a:solidFill>
                          <a:latin typeface="Arial" panose="020B0604020202020204" pitchFamily="34" charset="0"/>
                          <a:cs typeface="Arial" panose="020B0604020202020204" pitchFamily="34" charset="0"/>
                          <a:sym typeface="+mn-ea"/>
                        </a:rPr>
                        <a:t>output</a:t>
                      </a:r>
                      <a:endParaRPr lang="en-US" altLang="en-SG" sz="110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buNone/>
                      </a:pPr>
                      <a:r>
                        <a:rPr lang="en-US" altLang="en-US" sz="1100" dirty="0">
                          <a:solidFill>
                            <a:schemeClr val="tx1"/>
                          </a:solidFill>
                          <a:latin typeface="Arial" panose="020B0604020202020204" pitchFamily="34" charset="0"/>
                          <a:cs typeface="Arial" panose="020B0604020202020204" pitchFamily="34" charset="0"/>
                        </a:rPr>
                        <a:t>Signal inform when to shift left 1 bit or 2 bits</a:t>
                      </a:r>
                    </a:p>
                  </a:txBody>
                  <a:tcPr>
                    <a:lnL w="12700" cap="flat" cmpd="sng" algn="ctr">
                      <a:no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r h="315595">
                <a:tc>
                  <a:txBody>
                    <a:bodyPr/>
                    <a:lstStyle/>
                    <a:p>
                      <a:pPr>
                        <a:buNone/>
                      </a:pPr>
                      <a:r>
                        <a:rPr lang="en-US" altLang="vi-VN" sz="1100" dirty="0">
                          <a:solidFill>
                            <a:schemeClr val="tx1"/>
                          </a:solidFill>
                          <a:latin typeface="Arial" panose="020B0604020202020204" pitchFamily="34" charset="0"/>
                          <a:cs typeface="Arial" panose="020B0604020202020204" pitchFamily="34" charset="0"/>
                        </a:rPr>
                        <a:t>rkey_sel</a:t>
                      </a:r>
                    </a:p>
                  </a:txBody>
                  <a:tcPr>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buNone/>
                      </a:pPr>
                      <a:r>
                        <a:rPr lang="en-US" altLang="vi-VN" sz="1100" dirty="0">
                          <a:solidFill>
                            <a:schemeClr val="tx1"/>
                          </a:solidFill>
                          <a:latin typeface="Arial" panose="020B0604020202020204" pitchFamily="34" charset="0"/>
                          <a:cs typeface="Arial" panose="020B0604020202020204" pitchFamily="34" charset="0"/>
                        </a:rPr>
                        <a:t>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buNone/>
                      </a:pPr>
                      <a:r>
                        <a:rPr lang="en-US" altLang="en-SG" sz="1100" dirty="0">
                          <a:solidFill>
                            <a:schemeClr val="tx1"/>
                          </a:solidFill>
                          <a:latin typeface="Arial" panose="020B0604020202020204" pitchFamily="34" charset="0"/>
                          <a:cs typeface="Arial" panose="020B0604020202020204" pitchFamily="34" charset="0"/>
                          <a:sym typeface="+mn-ea"/>
                        </a:rPr>
                        <a:t>output</a:t>
                      </a:r>
                      <a:endParaRPr lang="en-US" altLang="en-SG" sz="110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buNone/>
                      </a:pPr>
                      <a:r>
                        <a:rPr lang="en-US" altLang="en-US" sz="1100" dirty="0">
                          <a:solidFill>
                            <a:schemeClr val="tx1"/>
                          </a:solidFill>
                          <a:latin typeface="Arial" panose="020B0604020202020204" pitchFamily="34" charset="0"/>
                          <a:cs typeface="Arial" panose="020B0604020202020204" pitchFamily="34" charset="0"/>
                        </a:rPr>
                        <a:t>Signal inform when to use the value C0/D0 or the value Cn/Dn from register.</a:t>
                      </a:r>
                    </a:p>
                  </a:txBody>
                  <a:tcPr>
                    <a:lnL w="12700" cap="flat" cmpd="sng" algn="ctr">
                      <a:no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6"/>
                  </a:ext>
                </a:extLst>
              </a:tr>
              <a:tr h="315595">
                <a:tc>
                  <a:txBody>
                    <a:bodyPr/>
                    <a:lstStyle/>
                    <a:p>
                      <a:pPr>
                        <a:buNone/>
                      </a:pPr>
                      <a:r>
                        <a:rPr lang="en-US" altLang="vi-VN" sz="1100" dirty="0">
                          <a:solidFill>
                            <a:schemeClr val="tx1"/>
                          </a:solidFill>
                          <a:latin typeface="Arial" panose="020B0604020202020204" pitchFamily="34" charset="0"/>
                          <a:cs typeface="Arial" panose="020B0604020202020204" pitchFamily="34" charset="0"/>
                        </a:rPr>
                        <a:t>cipher_sel</a:t>
                      </a:r>
                    </a:p>
                  </a:txBody>
                  <a:tcPr>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buNone/>
                      </a:pPr>
                      <a:r>
                        <a:rPr lang="en-US" altLang="vi-VN" sz="1100" dirty="0">
                          <a:solidFill>
                            <a:schemeClr val="tx1"/>
                          </a:solidFill>
                          <a:latin typeface="Arial" panose="020B0604020202020204" pitchFamily="34" charset="0"/>
                          <a:cs typeface="Arial" panose="020B0604020202020204" pitchFamily="34" charset="0"/>
                        </a:rPr>
                        <a:t>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buNone/>
                      </a:pPr>
                      <a:r>
                        <a:rPr lang="en-US" altLang="en-SG" sz="1100" dirty="0">
                          <a:solidFill>
                            <a:schemeClr val="tx1"/>
                          </a:solidFill>
                          <a:latin typeface="Arial" panose="020B0604020202020204" pitchFamily="34" charset="0"/>
                          <a:cs typeface="Arial" panose="020B0604020202020204" pitchFamily="34" charset="0"/>
                          <a:sym typeface="+mn-ea"/>
                        </a:rPr>
                        <a:t>output</a:t>
                      </a:r>
                      <a:endParaRPr lang="en-US" altLang="en-SG" sz="110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buNone/>
                      </a:pPr>
                      <a:r>
                        <a:rPr lang="en-US" altLang="en-US" sz="1100" dirty="0">
                          <a:solidFill>
                            <a:schemeClr val="tx1"/>
                          </a:solidFill>
                          <a:latin typeface="Arial" panose="020B0604020202020204" pitchFamily="34" charset="0"/>
                          <a:cs typeface="Arial" panose="020B0604020202020204" pitchFamily="34" charset="0"/>
                        </a:rPr>
                        <a:t>Signal inform when to use the value L0/R0 or the value Ln/Rn from register.</a:t>
                      </a:r>
                    </a:p>
                  </a:txBody>
                  <a:tcPr>
                    <a:lnL w="12700" cap="flat" cmpd="sng" algn="ctr">
                      <a:no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7"/>
                  </a:ext>
                </a:extLst>
              </a:tr>
              <a:tr h="315595">
                <a:tc>
                  <a:txBody>
                    <a:bodyPr/>
                    <a:lstStyle/>
                    <a:p>
                      <a:pPr>
                        <a:buNone/>
                      </a:pPr>
                      <a:r>
                        <a:rPr lang="en-US" altLang="vi-VN" sz="1100" dirty="0">
                          <a:solidFill>
                            <a:schemeClr val="tx1"/>
                          </a:solidFill>
                          <a:latin typeface="Arial" panose="020B0604020202020204" pitchFamily="34" charset="0"/>
                          <a:cs typeface="Arial" panose="020B0604020202020204" pitchFamily="34" charset="0"/>
                        </a:rPr>
                        <a:t>desc_ready</a:t>
                      </a:r>
                    </a:p>
                  </a:txBody>
                  <a:tcPr>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buNone/>
                      </a:pPr>
                      <a:r>
                        <a:rPr lang="en-US" altLang="vi-VN" sz="1100" dirty="0">
                          <a:solidFill>
                            <a:schemeClr val="tx1"/>
                          </a:solidFill>
                          <a:latin typeface="Arial" panose="020B0604020202020204" pitchFamily="34" charset="0"/>
                          <a:cs typeface="Arial" panose="020B0604020202020204" pitchFamily="34" charset="0"/>
                        </a:rPr>
                        <a:t>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buNone/>
                      </a:pPr>
                      <a:r>
                        <a:rPr lang="en-US" altLang="en-SG" sz="1100" dirty="0">
                          <a:solidFill>
                            <a:schemeClr val="tx1"/>
                          </a:solidFill>
                          <a:latin typeface="Arial" panose="020B0604020202020204" pitchFamily="34" charset="0"/>
                          <a:cs typeface="Arial" panose="020B0604020202020204" pitchFamily="34" charset="0"/>
                          <a:sym typeface="+mn-ea"/>
                        </a:rPr>
                        <a:t>output</a:t>
                      </a:r>
                      <a:endParaRPr lang="en-US" altLang="en-SG" sz="110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indent="0">
                        <a:lnSpc>
                          <a:spcPct val="107000"/>
                        </a:lnSpc>
                        <a:spcBef>
                          <a:spcPct val="0"/>
                        </a:spcBef>
                        <a:spcAft>
                          <a:spcPts val="800"/>
                        </a:spcAft>
                      </a:pPr>
                      <a:r>
                        <a:rPr lang="en-US" sz="1100" b="0">
                          <a:latin typeface="Arial" panose="020B0604020202020204" pitchFamily="34" charset="0"/>
                          <a:ea typeface="Times New Roman" panose="02020603050405020304"/>
                          <a:cs typeface="Arial" panose="020B0604020202020204" pitchFamily="34" charset="0"/>
                        </a:rPr>
                        <a:t>Signal inform the cipher core is free or </a:t>
                      </a:r>
                      <a:r>
                        <a:rPr lang="zh-CN" sz="1100" b="0">
                          <a:latin typeface="Arial" panose="020B0604020202020204" pitchFamily="34" charset="0"/>
                          <a:ea typeface="Times New Roman" panose="02020603050405020304"/>
                          <a:cs typeface="Arial" panose="020B0604020202020204" pitchFamily="34" charset="0"/>
                        </a:rPr>
                        <a:t>has finished a</a:t>
                      </a:r>
                      <a:r>
                        <a:rPr lang="en-US" sz="1100" b="0">
                          <a:latin typeface="Arial" panose="020B0604020202020204" pitchFamily="34" charset="0"/>
                          <a:ea typeface="Times New Roman" panose="02020603050405020304"/>
                          <a:cs typeface="Arial" panose="020B0604020202020204" pitchFamily="34" charset="0"/>
                        </a:rPr>
                        <a:t>n</a:t>
                      </a:r>
                      <a:r>
                        <a:rPr lang="zh-CN" sz="1100" b="0">
                          <a:latin typeface="Arial" panose="020B0604020202020204" pitchFamily="34" charset="0"/>
                          <a:ea typeface="Times New Roman" panose="02020603050405020304"/>
                          <a:cs typeface="Arial" panose="020B0604020202020204" pitchFamily="34" charset="0"/>
                        </a:rPr>
                        <a:t> encryption process</a:t>
                      </a:r>
                    </a:p>
                  </a:txBody>
                  <a:tcPr marL="68580" marR="68580" marT="0" marB="0">
                    <a:lnL w="12700" cap="flat" cmpd="sng" algn="ctr">
                      <a:no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8"/>
                  </a:ext>
                </a:extLst>
              </a:tr>
            </a:tbl>
          </a:graphicData>
        </a:graphic>
      </p:graphicFrame>
      <p:pic>
        <p:nvPicPr>
          <p:cNvPr id="2" name="Picture 1"/>
          <p:cNvPicPr>
            <a:picLocks noChangeAspect="1"/>
          </p:cNvPicPr>
          <p:nvPr/>
        </p:nvPicPr>
        <p:blipFill>
          <a:blip r:embed="rId3"/>
          <a:stretch>
            <a:fillRect/>
          </a:stretch>
        </p:blipFill>
        <p:spPr>
          <a:xfrm>
            <a:off x="4109085" y="187960"/>
            <a:ext cx="4391660" cy="2016760"/>
          </a:xfrm>
          <a:prstGeom prst="rect">
            <a:avLst/>
          </a:prstGeom>
        </p:spPr>
      </p:pic>
      <p:sp>
        <p:nvSpPr>
          <p:cNvPr id="4" name="Text Box 3"/>
          <p:cNvSpPr txBox="1"/>
          <p:nvPr/>
        </p:nvSpPr>
        <p:spPr>
          <a:xfrm>
            <a:off x="2216150" y="2204720"/>
            <a:ext cx="8178165" cy="922020"/>
          </a:xfrm>
          <a:prstGeom prst="rect">
            <a:avLst/>
          </a:prstGeom>
          <a:noFill/>
        </p:spPr>
        <p:txBody>
          <a:bodyPr wrap="square" rtlCol="0">
            <a:spAutoFit/>
          </a:bodyPr>
          <a:lstStyle/>
          <a:p>
            <a:r>
              <a:rPr lang="en-US" altLang="en-US">
                <a:latin typeface="Times New Roman" panose="02020603050405020304" charset="0"/>
                <a:cs typeface="Times New Roman" panose="02020603050405020304" charset="0"/>
              </a:rPr>
              <a:t>Function: A 4-bit counter is used to determine the number of times the DES core is repeated. At the same time, the value of this counter is used to generate additional control signals</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Box 9"/>
          <p:cNvSpPr txBox="1"/>
          <p:nvPr/>
        </p:nvSpPr>
        <p:spPr>
          <a:xfrm>
            <a:off x="5546725" y="5492115"/>
            <a:ext cx="1099820" cy="368300"/>
          </a:xfrm>
          <a:prstGeom prst="rect">
            <a:avLst/>
          </a:prstGeom>
          <a:noFill/>
        </p:spPr>
        <p:txBody>
          <a:bodyPr wrap="square" rtlCol="0">
            <a:spAutoFit/>
          </a:bodyPr>
          <a:lstStyle/>
          <a:p>
            <a:r>
              <a:rPr lang="en-US"/>
              <a:t>Design</a:t>
            </a:r>
          </a:p>
        </p:txBody>
      </p:sp>
      <p:pic>
        <p:nvPicPr>
          <p:cNvPr id="2" name="Picture 1"/>
          <p:cNvPicPr>
            <a:picLocks noChangeAspect="1"/>
          </p:cNvPicPr>
          <p:nvPr/>
        </p:nvPicPr>
        <p:blipFill>
          <a:blip r:embed="rId2"/>
          <a:stretch>
            <a:fillRect/>
          </a:stretch>
        </p:blipFill>
        <p:spPr>
          <a:xfrm>
            <a:off x="1837055" y="655320"/>
            <a:ext cx="8518525" cy="4506595"/>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1376516" y="619432"/>
            <a:ext cx="4107180" cy="368300"/>
          </a:xfrm>
          <a:prstGeom prst="rect">
            <a:avLst/>
          </a:prstGeom>
          <a:noFill/>
        </p:spPr>
        <p:txBody>
          <a:bodyPr wrap="none" rtlCol="0">
            <a:spAutoFit/>
          </a:bodyPr>
          <a:lstStyle/>
          <a:p>
            <a:r>
              <a:rPr lang="en-US" altLang="vi-VN" dirty="0">
                <a:solidFill>
                  <a:srgbClr val="C00000"/>
                </a:solidFill>
                <a:latin typeface="Arial" panose="020B0604020202020204" pitchFamily="34" charset="0"/>
                <a:cs typeface="Arial" panose="020B0604020202020204" pitchFamily="34" charset="0"/>
              </a:rPr>
              <a:t>9.</a:t>
            </a:r>
            <a:r>
              <a:rPr lang="vi-VN" dirty="0">
                <a:solidFill>
                  <a:srgbClr val="C00000"/>
                </a:solidFill>
                <a:latin typeface="Arial" panose="020B0604020202020204" pitchFamily="34" charset="0"/>
                <a:cs typeface="Arial" panose="020B0604020202020204" pitchFamily="34" charset="0"/>
              </a:rPr>
              <a:t> </a:t>
            </a:r>
            <a:r>
              <a:rPr lang="en-US" altLang="vi-VN" dirty="0">
                <a:solidFill>
                  <a:srgbClr val="C00000"/>
                </a:solidFill>
                <a:latin typeface="Arial" panose="020B0604020202020204" pitchFamily="34" charset="0"/>
                <a:cs typeface="Arial" panose="020B0604020202020204" pitchFamily="34" charset="0"/>
              </a:rPr>
              <a:t> </a:t>
            </a:r>
            <a:r>
              <a:rPr lang="vi-VN" altLang="en-US" dirty="0">
                <a:solidFill>
                  <a:srgbClr val="C00000"/>
                </a:solidFill>
                <a:latin typeface="Arial" panose="020B0604020202020204" pitchFamily="34" charset="0"/>
                <a:cs typeface="Arial" panose="020B0604020202020204" pitchFamily="34" charset="0"/>
              </a:rPr>
              <a:t>DES</a:t>
            </a:r>
            <a:r>
              <a:rPr lang="en-US" altLang="vi-VN" dirty="0">
                <a:solidFill>
                  <a:srgbClr val="C00000"/>
                </a:solidFill>
                <a:latin typeface="Arial" panose="020B0604020202020204" pitchFamily="34" charset="0"/>
                <a:cs typeface="Arial" panose="020B0604020202020204" pitchFamily="34" charset="0"/>
              </a:rPr>
              <a:t> Decipher And</a:t>
            </a:r>
            <a:r>
              <a:rPr lang="vi-VN" altLang="en-US" dirty="0">
                <a:solidFill>
                  <a:srgbClr val="C00000"/>
                </a:solidFill>
                <a:latin typeface="Arial" panose="020B0604020202020204" pitchFamily="34" charset="0"/>
                <a:cs typeface="Arial" panose="020B0604020202020204" pitchFamily="34" charset="0"/>
              </a:rPr>
              <a:t> </a:t>
            </a:r>
            <a:r>
              <a:rPr lang="en-US" altLang="vi-VN" dirty="0">
                <a:solidFill>
                  <a:srgbClr val="C00000"/>
                </a:solidFill>
                <a:latin typeface="Arial" panose="020B0604020202020204" pitchFamily="34" charset="0"/>
                <a:cs typeface="Arial" panose="020B0604020202020204" pitchFamily="34" charset="0"/>
              </a:rPr>
              <a:t>Key Controller</a:t>
            </a:r>
            <a:r>
              <a:rPr lang="vi-VN" altLang="en-US" dirty="0">
                <a:solidFill>
                  <a:srgbClr val="C00000"/>
                </a:solidFill>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 </a:t>
            </a:r>
            <a:endParaRPr lang="en-SG" dirty="0">
              <a:solidFill>
                <a:srgbClr val="C00000"/>
              </a:solidFill>
              <a:latin typeface="Arial" panose="020B0604020202020204" pitchFamily="34" charset="0"/>
              <a:cs typeface="Arial" panose="020B0604020202020204" pitchFamily="34" charset="0"/>
            </a:endParaRPr>
          </a:p>
        </p:txBody>
      </p:sp>
      <p:graphicFrame>
        <p:nvGraphicFramePr>
          <p:cNvPr id="9" name="Table 8"/>
          <p:cNvGraphicFramePr>
            <a:graphicFrameLocks noGrp="1"/>
          </p:cNvGraphicFramePr>
          <p:nvPr>
            <p:custDataLst>
              <p:tags r:id="rId1"/>
            </p:custDataLst>
          </p:nvPr>
        </p:nvGraphicFramePr>
        <p:xfrm>
          <a:off x="2668270" y="3481705"/>
          <a:ext cx="7360920" cy="3201670"/>
        </p:xfrm>
        <a:graphic>
          <a:graphicData uri="http://schemas.openxmlformats.org/drawingml/2006/table">
            <a:tbl>
              <a:tblPr firstRow="1" bandRow="1">
                <a:tableStyleId>{073A0DAA-6AF3-43AB-8588-CEC1D06C72B9}</a:tableStyleId>
              </a:tblPr>
              <a:tblGrid>
                <a:gridCol w="1497965">
                  <a:extLst>
                    <a:ext uri="{9D8B030D-6E8A-4147-A177-3AD203B41FA5}">
                      <a16:colId xmlns:a16="http://schemas.microsoft.com/office/drawing/2014/main" val="20000"/>
                    </a:ext>
                  </a:extLst>
                </a:gridCol>
                <a:gridCol w="579120">
                  <a:extLst>
                    <a:ext uri="{9D8B030D-6E8A-4147-A177-3AD203B41FA5}">
                      <a16:colId xmlns:a16="http://schemas.microsoft.com/office/drawing/2014/main" val="20001"/>
                    </a:ext>
                  </a:extLst>
                </a:gridCol>
                <a:gridCol w="1009015">
                  <a:extLst>
                    <a:ext uri="{9D8B030D-6E8A-4147-A177-3AD203B41FA5}">
                      <a16:colId xmlns:a16="http://schemas.microsoft.com/office/drawing/2014/main" val="20002"/>
                    </a:ext>
                  </a:extLst>
                </a:gridCol>
                <a:gridCol w="4274820">
                  <a:extLst>
                    <a:ext uri="{9D8B030D-6E8A-4147-A177-3AD203B41FA5}">
                      <a16:colId xmlns:a16="http://schemas.microsoft.com/office/drawing/2014/main" val="20003"/>
                    </a:ext>
                  </a:extLst>
                </a:gridCol>
              </a:tblGrid>
              <a:tr h="267970">
                <a:tc>
                  <a:txBody>
                    <a:bodyPr/>
                    <a:lstStyle/>
                    <a:p>
                      <a:r>
                        <a:rPr lang="vi-VN" sz="1100" dirty="0">
                          <a:solidFill>
                            <a:schemeClr val="tx1"/>
                          </a:solidFill>
                          <a:latin typeface="Arial" panose="020B0604020202020204" pitchFamily="34" charset="0"/>
                          <a:cs typeface="Arial" panose="020B0604020202020204" pitchFamily="34" charset="0"/>
                        </a:rPr>
                        <a:t>Port</a:t>
                      </a:r>
                      <a:endParaRPr lang="en-SG" sz="1100" dirty="0">
                        <a:solidFill>
                          <a:schemeClr val="tx1"/>
                        </a:solidFill>
                        <a:latin typeface="Arial" panose="020B0604020202020204" pitchFamily="34" charset="0"/>
                        <a:cs typeface="Arial" panose="020B0604020202020204" pitchFamily="34" charset="0"/>
                      </a:endParaRPr>
                    </a:p>
                  </a:txBody>
                  <a:tcPr>
                    <a:lnR w="12700" cap="flat" cmpd="sng" algn="ctr">
                      <a:no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solidFill>
                  </a:tcPr>
                </a:tc>
                <a:tc>
                  <a:txBody>
                    <a:bodyPr/>
                    <a:lstStyle/>
                    <a:p>
                      <a:r>
                        <a:rPr lang="vi-VN" sz="1100" dirty="0">
                          <a:solidFill>
                            <a:schemeClr val="tx1"/>
                          </a:solidFill>
                          <a:latin typeface="Arial" panose="020B0604020202020204" pitchFamily="34" charset="0"/>
                          <a:cs typeface="Arial" panose="020B0604020202020204" pitchFamily="34" charset="0"/>
                        </a:rPr>
                        <a:t>Size</a:t>
                      </a:r>
                      <a:endParaRPr lang="en-SG" sz="110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solidFill>
                  </a:tcPr>
                </a:tc>
                <a:tc>
                  <a:txBody>
                    <a:bodyPr/>
                    <a:lstStyle/>
                    <a:p>
                      <a:r>
                        <a:rPr lang="vi-VN" sz="1100" dirty="0">
                          <a:solidFill>
                            <a:schemeClr val="tx1"/>
                          </a:solidFill>
                          <a:latin typeface="Arial" panose="020B0604020202020204" pitchFamily="34" charset="0"/>
                          <a:cs typeface="Arial" panose="020B0604020202020204" pitchFamily="34" charset="0"/>
                        </a:rPr>
                        <a:t>Direction</a:t>
                      </a:r>
                      <a:endParaRPr lang="en-SG" sz="110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solidFill>
                  </a:tcPr>
                </a:tc>
                <a:tc>
                  <a:txBody>
                    <a:bodyPr/>
                    <a:lstStyle/>
                    <a:p>
                      <a:r>
                        <a:rPr lang="vi-VN" sz="1100" dirty="0">
                          <a:solidFill>
                            <a:schemeClr val="tx1"/>
                          </a:solidFill>
                          <a:latin typeface="Arial" panose="020B0604020202020204" pitchFamily="34" charset="0"/>
                          <a:cs typeface="Arial" panose="020B0604020202020204" pitchFamily="34" charset="0"/>
                        </a:rPr>
                        <a:t>Description</a:t>
                      </a:r>
                      <a:endParaRPr lang="en-SG" sz="110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291465">
                <a:tc>
                  <a:txBody>
                    <a:bodyPr/>
                    <a:lstStyle/>
                    <a:p>
                      <a:r>
                        <a:rPr lang="en-US" sz="1100" dirty="0">
                          <a:solidFill>
                            <a:schemeClr val="tx1"/>
                          </a:solidFill>
                          <a:latin typeface="Arial" panose="020B0604020202020204" pitchFamily="34" charset="0"/>
                          <a:cs typeface="Arial" panose="020B0604020202020204" pitchFamily="34" charset="0"/>
                        </a:rPr>
                        <a:t>clk</a:t>
                      </a:r>
                    </a:p>
                  </a:txBody>
                  <a:tcPr>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altLang="vi-VN" sz="1100" dirty="0">
                          <a:solidFill>
                            <a:schemeClr val="tx1"/>
                          </a:solidFill>
                          <a:latin typeface="Arial" panose="020B0604020202020204" pitchFamily="34" charset="0"/>
                          <a:cs typeface="Arial" panose="020B0604020202020204" pitchFamily="34" charset="0"/>
                        </a:rPr>
                        <a:t>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vi-VN" sz="1100" dirty="0">
                          <a:solidFill>
                            <a:schemeClr val="tx1"/>
                          </a:solidFill>
                          <a:latin typeface="Arial" panose="020B0604020202020204" pitchFamily="34" charset="0"/>
                          <a:cs typeface="Arial" panose="020B0604020202020204" pitchFamily="34" charset="0"/>
                        </a:rPr>
                        <a:t>input</a:t>
                      </a:r>
                      <a:endParaRPr lang="en-SG" sz="110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indent="0">
                        <a:lnSpc>
                          <a:spcPct val="107000"/>
                        </a:lnSpc>
                        <a:spcBef>
                          <a:spcPct val="0"/>
                        </a:spcBef>
                        <a:spcAft>
                          <a:spcPts val="800"/>
                        </a:spcAft>
                      </a:pPr>
                      <a:r>
                        <a:rPr lang="en-US" altLang="en-US" sz="1100" b="0">
                          <a:latin typeface="Arial" panose="020B0604020202020204" pitchFamily="34" charset="0"/>
                          <a:ea typeface="Times New Roman" panose="02020603050405020304"/>
                          <a:cs typeface="Arial" panose="020B0604020202020204" pitchFamily="34" charset="0"/>
                        </a:rPr>
                        <a:t>Clock</a:t>
                      </a:r>
                    </a:p>
                  </a:txBody>
                  <a:tcPr marL="68580" marR="68580" marT="0" marB="0">
                    <a:lnL w="12700" cap="flat" cmpd="sng" algn="ctr">
                      <a:no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293370">
                <a:tc>
                  <a:txBody>
                    <a:bodyPr/>
                    <a:lstStyle/>
                    <a:p>
                      <a:r>
                        <a:rPr lang="en-US" altLang="vi-VN" sz="1100" dirty="0">
                          <a:solidFill>
                            <a:schemeClr val="tx1"/>
                          </a:solidFill>
                          <a:latin typeface="Arial" panose="020B0604020202020204" pitchFamily="34" charset="0"/>
                          <a:cs typeface="Arial" panose="020B0604020202020204" pitchFamily="34" charset="0"/>
                        </a:rPr>
                        <a:t>rst_n</a:t>
                      </a:r>
                    </a:p>
                  </a:txBody>
                  <a:tcPr>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altLang="vi-VN" sz="1100" dirty="0">
                          <a:solidFill>
                            <a:schemeClr val="tx1"/>
                          </a:solidFill>
                          <a:latin typeface="Arial" panose="020B0604020202020204" pitchFamily="34" charset="0"/>
                          <a:cs typeface="Arial" panose="020B0604020202020204" pitchFamily="34" charset="0"/>
                        </a:rPr>
                        <a:t>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altLang="en-SG" sz="1100" dirty="0">
                          <a:solidFill>
                            <a:schemeClr val="tx1"/>
                          </a:solidFill>
                          <a:latin typeface="Arial" panose="020B0604020202020204" pitchFamily="34" charset="0"/>
                          <a:cs typeface="Arial" panose="020B0604020202020204" pitchFamily="34" charset="0"/>
                        </a:rPr>
                        <a:t>input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altLang="en-US" sz="1100" dirty="0">
                          <a:solidFill>
                            <a:schemeClr val="tx1"/>
                          </a:solidFill>
                          <a:latin typeface="Arial" panose="020B0604020202020204" pitchFamily="34" charset="0"/>
                          <a:cs typeface="Arial" panose="020B0604020202020204" pitchFamily="34" charset="0"/>
                        </a:rPr>
                        <a:t>Reset Asynchronous, active low</a:t>
                      </a:r>
                    </a:p>
                  </a:txBody>
                  <a:tcPr>
                    <a:lnL w="12700" cap="flat" cmpd="sng" algn="ctr">
                      <a:no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292735">
                <a:tc>
                  <a:txBody>
                    <a:bodyPr/>
                    <a:lstStyle/>
                    <a:p>
                      <a:pPr>
                        <a:buNone/>
                      </a:pPr>
                      <a:r>
                        <a:rPr lang="en-US" altLang="vi-VN" sz="1100" dirty="0">
                          <a:solidFill>
                            <a:schemeClr val="tx1"/>
                          </a:solidFill>
                          <a:latin typeface="Arial" panose="020B0604020202020204" pitchFamily="34" charset="0"/>
                          <a:cs typeface="Arial" panose="020B0604020202020204" pitchFamily="34" charset="0"/>
                        </a:rPr>
                        <a:t>des_encipher_en</a:t>
                      </a:r>
                    </a:p>
                  </a:txBody>
                  <a:tcPr>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buNone/>
                      </a:pPr>
                      <a:r>
                        <a:rPr lang="en-US" altLang="vi-VN" sz="1100" dirty="0">
                          <a:solidFill>
                            <a:schemeClr val="tx1"/>
                          </a:solidFill>
                          <a:latin typeface="Arial" panose="020B0604020202020204" pitchFamily="34" charset="0"/>
                          <a:cs typeface="Arial" panose="020B0604020202020204" pitchFamily="34" charset="0"/>
                        </a:rPr>
                        <a:t>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buNone/>
                      </a:pPr>
                      <a:r>
                        <a:rPr lang="en-US" altLang="en-SG" sz="1100" dirty="0">
                          <a:solidFill>
                            <a:schemeClr val="tx1"/>
                          </a:solidFill>
                          <a:latin typeface="Arial" panose="020B0604020202020204" pitchFamily="34" charset="0"/>
                          <a:cs typeface="Arial" panose="020B0604020202020204" pitchFamily="34" charset="0"/>
                        </a:rPr>
                        <a:t>input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buNone/>
                      </a:pPr>
                      <a:r>
                        <a:rPr lang="en-US" altLang="en-US" sz="1100" dirty="0">
                          <a:solidFill>
                            <a:schemeClr val="tx1"/>
                          </a:solidFill>
                          <a:latin typeface="Arial" panose="020B0604020202020204" pitchFamily="34" charset="0"/>
                          <a:cs typeface="Arial" panose="020B0604020202020204" pitchFamily="34" charset="0"/>
                        </a:rPr>
                        <a:t>Encryption start signal, active high</a:t>
                      </a:r>
                    </a:p>
                  </a:txBody>
                  <a:tcPr>
                    <a:lnL w="12700" cap="flat" cmpd="sng" algn="ctr">
                      <a:no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441960">
                <a:tc>
                  <a:txBody>
                    <a:bodyPr/>
                    <a:lstStyle/>
                    <a:p>
                      <a:pPr>
                        <a:buNone/>
                      </a:pPr>
                      <a:r>
                        <a:rPr lang="en-US" altLang="vi-VN" sz="1100" dirty="0">
                          <a:solidFill>
                            <a:schemeClr val="tx1"/>
                          </a:solidFill>
                          <a:latin typeface="Arial" panose="020B0604020202020204" pitchFamily="34" charset="0"/>
                          <a:cs typeface="Arial" panose="020B0604020202020204" pitchFamily="34" charset="0"/>
                        </a:rPr>
                        <a:t>des_decipher_en</a:t>
                      </a:r>
                    </a:p>
                  </a:txBody>
                  <a:tcPr>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buNone/>
                      </a:pPr>
                      <a:r>
                        <a:rPr lang="en-US" altLang="vi-VN" sz="1100" dirty="0">
                          <a:solidFill>
                            <a:schemeClr val="tx1"/>
                          </a:solidFill>
                          <a:latin typeface="Arial" panose="020B0604020202020204" pitchFamily="34" charset="0"/>
                          <a:cs typeface="Arial" panose="020B0604020202020204" pitchFamily="34" charset="0"/>
                        </a:rPr>
                        <a:t>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buNone/>
                      </a:pPr>
                      <a:r>
                        <a:rPr lang="en-US" altLang="en-SG" sz="1100" dirty="0">
                          <a:solidFill>
                            <a:schemeClr val="tx1"/>
                          </a:solidFill>
                          <a:latin typeface="Arial" panose="020B0604020202020204" pitchFamily="34" charset="0"/>
                          <a:cs typeface="Arial" panose="020B0604020202020204" pitchFamily="34" charset="0"/>
                        </a:rPr>
                        <a:t>input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buNone/>
                      </a:pPr>
                      <a:r>
                        <a:rPr lang="en-US" altLang="en-US" sz="1100" dirty="0">
                          <a:solidFill>
                            <a:schemeClr val="tx1"/>
                          </a:solidFill>
                          <a:latin typeface="Arial" panose="020B0604020202020204" pitchFamily="34" charset="0"/>
                          <a:cs typeface="Arial" panose="020B0604020202020204" pitchFamily="34" charset="0"/>
                        </a:rPr>
                        <a:t>Signal inform that the cipher has been finished an encryption process</a:t>
                      </a:r>
                    </a:p>
                  </a:txBody>
                  <a:tcPr>
                    <a:lnL w="12700" cap="flat" cmpd="sng" algn="ctr">
                      <a:no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292735">
                <a:tc>
                  <a:txBody>
                    <a:bodyPr/>
                    <a:lstStyle/>
                    <a:p>
                      <a:pPr>
                        <a:buNone/>
                      </a:pPr>
                      <a:r>
                        <a:rPr lang="en-US" altLang="vi-VN" sz="1100" dirty="0">
                          <a:solidFill>
                            <a:schemeClr val="tx1"/>
                          </a:solidFill>
                          <a:latin typeface="Arial" panose="020B0604020202020204" pitchFamily="34" charset="0"/>
                          <a:cs typeface="Arial" panose="020B0604020202020204" pitchFamily="34" charset="0"/>
                        </a:rPr>
                        <a:t>k16_complete</a:t>
                      </a:r>
                    </a:p>
                  </a:txBody>
                  <a:tcPr>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buNone/>
                      </a:pPr>
                      <a:r>
                        <a:rPr lang="en-US" altLang="vi-VN" sz="1100" dirty="0">
                          <a:solidFill>
                            <a:schemeClr val="tx1"/>
                          </a:solidFill>
                          <a:latin typeface="Arial" panose="020B0604020202020204" pitchFamily="34" charset="0"/>
                          <a:cs typeface="Arial" panose="020B0604020202020204" pitchFamily="34" charset="0"/>
                        </a:rPr>
                        <a:t>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buNone/>
                      </a:pPr>
                      <a:r>
                        <a:rPr lang="en-US" altLang="en-SG" sz="1100" dirty="0">
                          <a:solidFill>
                            <a:schemeClr val="tx1"/>
                          </a:solidFill>
                          <a:latin typeface="Arial" panose="020B0604020202020204" pitchFamily="34" charset="0"/>
                          <a:cs typeface="Arial" panose="020B0604020202020204" pitchFamily="34" charset="0"/>
                          <a:sym typeface="+mn-ea"/>
                        </a:rPr>
                        <a:t>input</a:t>
                      </a:r>
                      <a:endParaRPr lang="en-US" altLang="en-SG" sz="110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buNone/>
                      </a:pPr>
                      <a:r>
                        <a:rPr lang="en-US" altLang="en-US" sz="1100" dirty="0">
                          <a:solidFill>
                            <a:schemeClr val="tx1"/>
                          </a:solidFill>
                          <a:latin typeface="Arial" panose="020B0604020202020204" pitchFamily="34" charset="0"/>
                          <a:cs typeface="Arial" panose="020B0604020202020204" pitchFamily="34" charset="0"/>
                        </a:rPr>
                        <a:t>Signal inform when to calculate new key round.</a:t>
                      </a:r>
                    </a:p>
                  </a:txBody>
                  <a:tcPr>
                    <a:lnL w="12700" cap="flat" cmpd="sng" algn="ctr">
                      <a:no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r h="293370">
                <a:tc>
                  <a:txBody>
                    <a:bodyPr/>
                    <a:lstStyle/>
                    <a:p>
                      <a:pPr>
                        <a:buNone/>
                      </a:pPr>
                      <a:r>
                        <a:rPr lang="en-US" altLang="vi-VN" sz="1100" dirty="0">
                          <a:solidFill>
                            <a:schemeClr val="tx1"/>
                          </a:solidFill>
                          <a:latin typeface="Arial" panose="020B0604020202020204" pitchFamily="34" charset="0"/>
                          <a:cs typeface="Arial" panose="020B0604020202020204" pitchFamily="34" charset="0"/>
                        </a:rPr>
                        <a:t>encipher_process</a:t>
                      </a:r>
                    </a:p>
                  </a:txBody>
                  <a:tcPr>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buNone/>
                      </a:pPr>
                      <a:r>
                        <a:rPr lang="en-US" altLang="vi-VN" sz="1100" dirty="0">
                          <a:solidFill>
                            <a:schemeClr val="tx1"/>
                          </a:solidFill>
                          <a:latin typeface="Arial" panose="020B0604020202020204" pitchFamily="34" charset="0"/>
                          <a:cs typeface="Arial" panose="020B0604020202020204" pitchFamily="34" charset="0"/>
                        </a:rPr>
                        <a:t>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buNone/>
                      </a:pPr>
                      <a:r>
                        <a:rPr lang="en-US" altLang="en-SG" sz="1100" dirty="0">
                          <a:solidFill>
                            <a:schemeClr val="tx1"/>
                          </a:solidFill>
                          <a:latin typeface="Arial" panose="020B0604020202020204" pitchFamily="34" charset="0"/>
                          <a:cs typeface="Arial" panose="020B0604020202020204" pitchFamily="34" charset="0"/>
                        </a:rPr>
                        <a:t>input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buNone/>
                      </a:pPr>
                      <a:r>
                        <a:rPr lang="en-US" altLang="en-US" sz="1100" dirty="0">
                          <a:solidFill>
                            <a:schemeClr val="tx1"/>
                          </a:solidFill>
                          <a:latin typeface="Arial" panose="020B0604020202020204" pitchFamily="34" charset="0"/>
                          <a:cs typeface="Arial" panose="020B0604020202020204" pitchFamily="34" charset="0"/>
                        </a:rPr>
                        <a:t>Signal inform when to calculate the next encryption round </a:t>
                      </a:r>
                    </a:p>
                  </a:txBody>
                  <a:tcPr>
                    <a:lnL w="12700" cap="flat" cmpd="sng" algn="ctr">
                      <a:no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6"/>
                  </a:ext>
                </a:extLst>
              </a:tr>
              <a:tr h="293370">
                <a:tc>
                  <a:txBody>
                    <a:bodyPr/>
                    <a:lstStyle/>
                    <a:p>
                      <a:pPr>
                        <a:buNone/>
                      </a:pPr>
                      <a:r>
                        <a:rPr lang="en-US" altLang="vi-VN" sz="1100" dirty="0">
                          <a:solidFill>
                            <a:schemeClr val="tx1"/>
                          </a:solidFill>
                          <a:latin typeface="Arial" panose="020B0604020202020204" pitchFamily="34" charset="0"/>
                          <a:cs typeface="Arial" panose="020B0604020202020204" pitchFamily="34" charset="0"/>
                        </a:rPr>
                        <a:t>decipher_process</a:t>
                      </a:r>
                    </a:p>
                  </a:txBody>
                  <a:tcPr>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buNone/>
                      </a:pPr>
                      <a:r>
                        <a:rPr lang="en-US" altLang="vi-VN" sz="1100" dirty="0">
                          <a:solidFill>
                            <a:schemeClr val="tx1"/>
                          </a:solidFill>
                          <a:latin typeface="Arial" panose="020B0604020202020204" pitchFamily="34" charset="0"/>
                          <a:cs typeface="Arial" panose="020B0604020202020204" pitchFamily="34" charset="0"/>
                        </a:rPr>
                        <a:t>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buNone/>
                      </a:pPr>
                      <a:r>
                        <a:rPr lang="en-US" altLang="en-SG" sz="1100" dirty="0">
                          <a:solidFill>
                            <a:schemeClr val="tx1"/>
                          </a:solidFill>
                          <a:latin typeface="Arial" panose="020B0604020202020204" pitchFamily="34" charset="0"/>
                          <a:cs typeface="Arial" panose="020B0604020202020204" pitchFamily="34" charset="0"/>
                        </a:rPr>
                        <a:t>output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buNone/>
                      </a:pPr>
                      <a:r>
                        <a:rPr lang="en-US" altLang="en-SG" sz="1100" dirty="0">
                          <a:solidFill>
                            <a:schemeClr val="tx1"/>
                          </a:solidFill>
                          <a:latin typeface="Arial" panose="020B0604020202020204" pitchFamily="34" charset="0"/>
                          <a:cs typeface="Arial" panose="020B0604020202020204" pitchFamily="34" charset="0"/>
                          <a:sym typeface="+mn-ea"/>
                        </a:rPr>
                        <a:t>Signal inform when to calculate the next decryption round</a:t>
                      </a:r>
                      <a:endParaRPr lang="en-US" altLang="en-US" sz="110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7"/>
                  </a:ext>
                </a:extLst>
              </a:tr>
              <a:tr h="293370">
                <a:tc>
                  <a:txBody>
                    <a:bodyPr/>
                    <a:lstStyle/>
                    <a:p>
                      <a:pPr>
                        <a:buNone/>
                      </a:pPr>
                      <a:r>
                        <a:rPr lang="en-US" altLang="vi-VN" sz="1100" dirty="0">
                          <a:solidFill>
                            <a:schemeClr val="tx1"/>
                          </a:solidFill>
                          <a:latin typeface="Arial" panose="020B0604020202020204" pitchFamily="34" charset="0"/>
                          <a:cs typeface="Arial" panose="020B0604020202020204" pitchFamily="34" charset="0"/>
                        </a:rPr>
                        <a:t>key_process</a:t>
                      </a:r>
                    </a:p>
                  </a:txBody>
                  <a:tcPr>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buNone/>
                      </a:pPr>
                      <a:r>
                        <a:rPr lang="en-US" altLang="vi-VN" sz="1100" dirty="0">
                          <a:solidFill>
                            <a:schemeClr val="tx1"/>
                          </a:solidFill>
                          <a:latin typeface="Arial" panose="020B0604020202020204" pitchFamily="34" charset="0"/>
                          <a:cs typeface="Arial" panose="020B0604020202020204" pitchFamily="34" charset="0"/>
                        </a:rPr>
                        <a:t>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buNone/>
                      </a:pPr>
                      <a:r>
                        <a:rPr lang="en-US" altLang="en-SG" sz="1100" dirty="0">
                          <a:solidFill>
                            <a:schemeClr val="tx1"/>
                          </a:solidFill>
                          <a:latin typeface="Arial" panose="020B0604020202020204" pitchFamily="34" charset="0"/>
                          <a:cs typeface="Arial" panose="020B0604020202020204" pitchFamily="34" charset="0"/>
                        </a:rPr>
                        <a:t>output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buNone/>
                      </a:pPr>
                      <a:r>
                        <a:rPr lang="en-US" altLang="en-US" sz="1100" dirty="0">
                          <a:solidFill>
                            <a:schemeClr val="tx1"/>
                          </a:solidFill>
                          <a:latin typeface="Arial" panose="020B0604020202020204" pitchFamily="34" charset="0"/>
                          <a:cs typeface="Arial" panose="020B0604020202020204" pitchFamily="34" charset="0"/>
                          <a:sym typeface="+mn-ea"/>
                        </a:rPr>
                        <a:t>Signal inform when to calculate new key round.</a:t>
                      </a:r>
                      <a:endParaRPr lang="en-US" altLang="en-US" sz="110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8"/>
                  </a:ext>
                </a:extLst>
              </a:tr>
              <a:tr h="441325">
                <a:tc>
                  <a:txBody>
                    <a:bodyPr/>
                    <a:lstStyle/>
                    <a:p>
                      <a:pPr>
                        <a:buNone/>
                      </a:pPr>
                      <a:r>
                        <a:rPr lang="en-US" altLang="vi-VN" sz="1100" dirty="0">
                          <a:solidFill>
                            <a:schemeClr val="tx1"/>
                          </a:solidFill>
                          <a:latin typeface="Arial" panose="020B0604020202020204" pitchFamily="34" charset="0"/>
                          <a:cs typeface="Arial" panose="020B0604020202020204" pitchFamily="34" charset="0"/>
                        </a:rPr>
                        <a:t>desc_ready</a:t>
                      </a:r>
                    </a:p>
                  </a:txBody>
                  <a:tcPr>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buNone/>
                      </a:pPr>
                      <a:r>
                        <a:rPr lang="en-US" altLang="vi-VN" sz="1100" dirty="0">
                          <a:solidFill>
                            <a:schemeClr val="tx1"/>
                          </a:solidFill>
                          <a:latin typeface="Arial" panose="020B0604020202020204" pitchFamily="34" charset="0"/>
                          <a:cs typeface="Arial" panose="020B0604020202020204" pitchFamily="34" charset="0"/>
                        </a:rPr>
                        <a:t>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buNone/>
                      </a:pPr>
                      <a:r>
                        <a:rPr lang="en-US" altLang="en-SG" sz="1100" dirty="0">
                          <a:solidFill>
                            <a:schemeClr val="tx1"/>
                          </a:solidFill>
                          <a:latin typeface="Arial" panose="020B0604020202020204" pitchFamily="34" charset="0"/>
                          <a:cs typeface="Arial" panose="020B0604020202020204" pitchFamily="34" charset="0"/>
                        </a:rPr>
                        <a:t>output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buNone/>
                      </a:pPr>
                      <a:r>
                        <a:rPr lang="en-US" altLang="en-US" sz="1100" dirty="0">
                          <a:solidFill>
                            <a:schemeClr val="tx1"/>
                          </a:solidFill>
                          <a:latin typeface="Arial" panose="020B0604020202020204" pitchFamily="34" charset="0"/>
                          <a:cs typeface="Arial" panose="020B0604020202020204" pitchFamily="34" charset="0"/>
                          <a:sym typeface="+mn-ea"/>
                        </a:rPr>
                        <a:t>Signal inform the cipher core is free or has finished a encryption/ decryption process</a:t>
                      </a:r>
                      <a:endParaRPr lang="en-US" altLang="en-US" sz="110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9"/>
                  </a:ext>
                </a:extLst>
              </a:tr>
            </a:tbl>
          </a:graphicData>
        </a:graphic>
      </p:graphicFrame>
      <p:sp>
        <p:nvSpPr>
          <p:cNvPr id="4" name="Text Box 3"/>
          <p:cNvSpPr txBox="1"/>
          <p:nvPr/>
        </p:nvSpPr>
        <p:spPr>
          <a:xfrm>
            <a:off x="2559685" y="2814955"/>
            <a:ext cx="7962265" cy="645160"/>
          </a:xfrm>
          <a:prstGeom prst="rect">
            <a:avLst/>
          </a:prstGeom>
          <a:noFill/>
        </p:spPr>
        <p:txBody>
          <a:bodyPr wrap="square" rtlCol="0">
            <a:spAutoFit/>
          </a:bodyPr>
          <a:lstStyle/>
          <a:p>
            <a:r>
              <a:rPr lang="en-US" altLang="en-US">
                <a:latin typeface="Times New Roman" panose="02020603050405020304" charset="0"/>
                <a:cs typeface="Times New Roman" panose="02020603050405020304" charset="0"/>
              </a:rPr>
              <a:t>Function: The circuit generates a control signal for creating a new loop key and executing the next decryption round</a:t>
            </a:r>
          </a:p>
        </p:txBody>
      </p:sp>
      <p:pic>
        <p:nvPicPr>
          <p:cNvPr id="5" name="Picture 4"/>
          <p:cNvPicPr>
            <a:picLocks noChangeAspect="1"/>
          </p:cNvPicPr>
          <p:nvPr/>
        </p:nvPicPr>
        <p:blipFill>
          <a:blip r:embed="rId3"/>
          <a:stretch>
            <a:fillRect/>
          </a:stretch>
        </p:blipFill>
        <p:spPr>
          <a:xfrm>
            <a:off x="4248785" y="882015"/>
            <a:ext cx="4200525" cy="1932940"/>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Box 9"/>
          <p:cNvSpPr txBox="1"/>
          <p:nvPr/>
        </p:nvSpPr>
        <p:spPr>
          <a:xfrm>
            <a:off x="5480685" y="5687060"/>
            <a:ext cx="1099820" cy="368300"/>
          </a:xfrm>
          <a:prstGeom prst="rect">
            <a:avLst/>
          </a:prstGeom>
          <a:noFill/>
        </p:spPr>
        <p:txBody>
          <a:bodyPr wrap="square" rtlCol="0">
            <a:spAutoFit/>
          </a:bodyPr>
          <a:lstStyle/>
          <a:p>
            <a:r>
              <a:rPr lang="en-US"/>
              <a:t>Design</a:t>
            </a:r>
          </a:p>
        </p:txBody>
      </p:sp>
      <p:pic>
        <p:nvPicPr>
          <p:cNvPr id="2" name="Picture 1"/>
          <p:cNvPicPr>
            <a:picLocks noChangeAspect="1"/>
          </p:cNvPicPr>
          <p:nvPr/>
        </p:nvPicPr>
        <p:blipFill>
          <a:blip r:embed="rId2"/>
          <a:stretch>
            <a:fillRect/>
          </a:stretch>
        </p:blipFill>
        <p:spPr>
          <a:xfrm>
            <a:off x="149860" y="178435"/>
            <a:ext cx="11918315" cy="482663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5143500" y="4704715"/>
            <a:ext cx="1489710" cy="368300"/>
          </a:xfrm>
          <a:prstGeom prst="rect">
            <a:avLst/>
          </a:prstGeom>
          <a:noFill/>
        </p:spPr>
        <p:txBody>
          <a:bodyPr wrap="square" rtlCol="0">
            <a:spAutoFit/>
          </a:bodyPr>
          <a:lstStyle/>
          <a:p>
            <a:r>
              <a:rPr lang="vi-VN" altLang="en-US"/>
              <a:t>Waveform</a:t>
            </a:r>
          </a:p>
        </p:txBody>
      </p:sp>
      <p:pic>
        <p:nvPicPr>
          <p:cNvPr id="6" name="Picture 5" descr="A close-up of a graph&#10;&#10;AI-generated content may be incorrect.">
            <a:extLst>
              <a:ext uri="{FF2B5EF4-FFF2-40B4-BE49-F238E27FC236}">
                <a16:creationId xmlns:a16="http://schemas.microsoft.com/office/drawing/2014/main" id="{CBE55C19-1A5E-1490-816B-CCE211AFF4D4}"/>
              </a:ext>
            </a:extLst>
          </p:cNvPr>
          <p:cNvPicPr>
            <a:picLocks noChangeAspect="1"/>
          </p:cNvPicPr>
          <p:nvPr/>
        </p:nvPicPr>
        <p:blipFill>
          <a:blip r:embed="rId2" cstate="print">
            <a:extLst>
              <a:ext uri="{28A0092B-C50C-407E-A947-70E740481C1C}">
                <a14:useLocalDpi xmlns:a14="http://schemas.microsoft.com/office/drawing/2010/main" val="0"/>
              </a:ext>
            </a:extLst>
          </a:blip>
          <a:srcRect t="19029"/>
          <a:stretch/>
        </p:blipFill>
        <p:spPr>
          <a:xfrm>
            <a:off x="462224" y="2115604"/>
            <a:ext cx="11027391" cy="2548373"/>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1376516" y="619432"/>
            <a:ext cx="3307080" cy="368300"/>
          </a:xfrm>
          <a:prstGeom prst="rect">
            <a:avLst/>
          </a:prstGeom>
          <a:noFill/>
        </p:spPr>
        <p:txBody>
          <a:bodyPr wrap="none" rtlCol="0">
            <a:spAutoFit/>
          </a:bodyPr>
          <a:lstStyle/>
          <a:p>
            <a:r>
              <a:rPr lang="en-US" altLang="vi-VN" dirty="0">
                <a:solidFill>
                  <a:srgbClr val="C00000"/>
                </a:solidFill>
                <a:latin typeface="Arial" panose="020B0604020202020204" pitchFamily="34" charset="0"/>
                <a:cs typeface="Arial" panose="020B0604020202020204" pitchFamily="34" charset="0"/>
              </a:rPr>
              <a:t>10.</a:t>
            </a:r>
            <a:r>
              <a:rPr lang="vi-VN" dirty="0">
                <a:solidFill>
                  <a:srgbClr val="C00000"/>
                </a:solidFill>
                <a:latin typeface="Arial" panose="020B0604020202020204" pitchFamily="34" charset="0"/>
                <a:cs typeface="Arial" panose="020B0604020202020204" pitchFamily="34" charset="0"/>
              </a:rPr>
              <a:t> </a:t>
            </a:r>
            <a:r>
              <a:rPr lang="en-US" altLang="vi-VN" dirty="0">
                <a:solidFill>
                  <a:srgbClr val="C00000"/>
                </a:solidFill>
                <a:latin typeface="Arial" panose="020B0604020202020204" pitchFamily="34" charset="0"/>
                <a:cs typeface="Arial" panose="020B0604020202020204" pitchFamily="34" charset="0"/>
              </a:rPr>
              <a:t> </a:t>
            </a:r>
            <a:r>
              <a:rPr lang="vi-VN" altLang="en-US" dirty="0">
                <a:solidFill>
                  <a:srgbClr val="C00000"/>
                </a:solidFill>
                <a:latin typeface="Arial" panose="020B0604020202020204" pitchFamily="34" charset="0"/>
                <a:cs typeface="Arial" panose="020B0604020202020204" pitchFamily="34" charset="0"/>
              </a:rPr>
              <a:t>DES </a:t>
            </a:r>
            <a:r>
              <a:rPr lang="en-US" altLang="vi-VN" dirty="0">
                <a:solidFill>
                  <a:srgbClr val="C00000"/>
                </a:solidFill>
                <a:latin typeface="Arial" panose="020B0604020202020204" pitchFamily="34" charset="0"/>
                <a:cs typeface="Arial" panose="020B0604020202020204" pitchFamily="34" charset="0"/>
              </a:rPr>
              <a:t>Encipher Controller</a:t>
            </a:r>
            <a:r>
              <a:rPr lang="vi-VN" altLang="en-US" dirty="0">
                <a:solidFill>
                  <a:srgbClr val="C00000"/>
                </a:solidFill>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 </a:t>
            </a:r>
            <a:endParaRPr lang="en-SG" dirty="0">
              <a:solidFill>
                <a:srgbClr val="C00000"/>
              </a:solidFill>
              <a:latin typeface="Arial" panose="020B0604020202020204" pitchFamily="34" charset="0"/>
              <a:cs typeface="Arial" panose="020B0604020202020204" pitchFamily="34" charset="0"/>
            </a:endParaRPr>
          </a:p>
        </p:txBody>
      </p:sp>
      <p:graphicFrame>
        <p:nvGraphicFramePr>
          <p:cNvPr id="9" name="Table 8"/>
          <p:cNvGraphicFramePr>
            <a:graphicFrameLocks noGrp="1"/>
          </p:cNvGraphicFramePr>
          <p:nvPr>
            <p:custDataLst>
              <p:tags r:id="rId1"/>
            </p:custDataLst>
          </p:nvPr>
        </p:nvGraphicFramePr>
        <p:xfrm>
          <a:off x="2668270" y="3481705"/>
          <a:ext cx="7360920" cy="1880235"/>
        </p:xfrm>
        <a:graphic>
          <a:graphicData uri="http://schemas.openxmlformats.org/drawingml/2006/table">
            <a:tbl>
              <a:tblPr firstRow="1" bandRow="1">
                <a:tableStyleId>{073A0DAA-6AF3-43AB-8588-CEC1D06C72B9}</a:tableStyleId>
              </a:tblPr>
              <a:tblGrid>
                <a:gridCol w="1497965">
                  <a:extLst>
                    <a:ext uri="{9D8B030D-6E8A-4147-A177-3AD203B41FA5}">
                      <a16:colId xmlns:a16="http://schemas.microsoft.com/office/drawing/2014/main" val="20000"/>
                    </a:ext>
                  </a:extLst>
                </a:gridCol>
                <a:gridCol w="579120">
                  <a:extLst>
                    <a:ext uri="{9D8B030D-6E8A-4147-A177-3AD203B41FA5}">
                      <a16:colId xmlns:a16="http://schemas.microsoft.com/office/drawing/2014/main" val="20001"/>
                    </a:ext>
                  </a:extLst>
                </a:gridCol>
                <a:gridCol w="1009015">
                  <a:extLst>
                    <a:ext uri="{9D8B030D-6E8A-4147-A177-3AD203B41FA5}">
                      <a16:colId xmlns:a16="http://schemas.microsoft.com/office/drawing/2014/main" val="20002"/>
                    </a:ext>
                  </a:extLst>
                </a:gridCol>
                <a:gridCol w="4274820">
                  <a:extLst>
                    <a:ext uri="{9D8B030D-6E8A-4147-A177-3AD203B41FA5}">
                      <a16:colId xmlns:a16="http://schemas.microsoft.com/office/drawing/2014/main" val="20003"/>
                    </a:ext>
                  </a:extLst>
                </a:gridCol>
              </a:tblGrid>
              <a:tr h="267970">
                <a:tc>
                  <a:txBody>
                    <a:bodyPr/>
                    <a:lstStyle/>
                    <a:p>
                      <a:r>
                        <a:rPr lang="vi-VN" sz="1100" dirty="0">
                          <a:solidFill>
                            <a:schemeClr val="tx1"/>
                          </a:solidFill>
                          <a:latin typeface="Arial" panose="020B0604020202020204" pitchFamily="34" charset="0"/>
                          <a:cs typeface="Arial" panose="020B0604020202020204" pitchFamily="34" charset="0"/>
                        </a:rPr>
                        <a:t>Port</a:t>
                      </a:r>
                      <a:endParaRPr lang="en-SG" sz="1100" dirty="0">
                        <a:solidFill>
                          <a:schemeClr val="tx1"/>
                        </a:solidFill>
                        <a:latin typeface="Arial" panose="020B0604020202020204" pitchFamily="34" charset="0"/>
                        <a:cs typeface="Arial" panose="020B0604020202020204" pitchFamily="34" charset="0"/>
                      </a:endParaRPr>
                    </a:p>
                  </a:txBody>
                  <a:tcPr>
                    <a:lnR w="12700" cap="flat" cmpd="sng" algn="ctr">
                      <a:no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solidFill>
                  </a:tcPr>
                </a:tc>
                <a:tc>
                  <a:txBody>
                    <a:bodyPr/>
                    <a:lstStyle/>
                    <a:p>
                      <a:r>
                        <a:rPr lang="vi-VN" sz="1100" dirty="0">
                          <a:solidFill>
                            <a:schemeClr val="tx1"/>
                          </a:solidFill>
                          <a:latin typeface="Arial" panose="020B0604020202020204" pitchFamily="34" charset="0"/>
                          <a:cs typeface="Arial" panose="020B0604020202020204" pitchFamily="34" charset="0"/>
                        </a:rPr>
                        <a:t>Size</a:t>
                      </a:r>
                      <a:endParaRPr lang="en-SG" sz="110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solidFill>
                  </a:tcPr>
                </a:tc>
                <a:tc>
                  <a:txBody>
                    <a:bodyPr/>
                    <a:lstStyle/>
                    <a:p>
                      <a:r>
                        <a:rPr lang="vi-VN" sz="1100" dirty="0">
                          <a:solidFill>
                            <a:schemeClr val="tx1"/>
                          </a:solidFill>
                          <a:latin typeface="Arial" panose="020B0604020202020204" pitchFamily="34" charset="0"/>
                          <a:cs typeface="Arial" panose="020B0604020202020204" pitchFamily="34" charset="0"/>
                        </a:rPr>
                        <a:t>Direction</a:t>
                      </a:r>
                      <a:endParaRPr lang="en-SG" sz="110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solidFill>
                  </a:tcPr>
                </a:tc>
                <a:tc>
                  <a:txBody>
                    <a:bodyPr/>
                    <a:lstStyle/>
                    <a:p>
                      <a:r>
                        <a:rPr lang="vi-VN" sz="1100" dirty="0">
                          <a:solidFill>
                            <a:schemeClr val="tx1"/>
                          </a:solidFill>
                          <a:latin typeface="Arial" panose="020B0604020202020204" pitchFamily="34" charset="0"/>
                          <a:cs typeface="Arial" panose="020B0604020202020204" pitchFamily="34" charset="0"/>
                        </a:rPr>
                        <a:t>Description</a:t>
                      </a:r>
                      <a:endParaRPr lang="en-SG" sz="110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291465">
                <a:tc>
                  <a:txBody>
                    <a:bodyPr/>
                    <a:lstStyle/>
                    <a:p>
                      <a:r>
                        <a:rPr lang="en-US" sz="1100" dirty="0">
                          <a:solidFill>
                            <a:schemeClr val="tx1"/>
                          </a:solidFill>
                          <a:latin typeface="Arial" panose="020B0604020202020204" pitchFamily="34" charset="0"/>
                          <a:cs typeface="Arial" panose="020B0604020202020204" pitchFamily="34" charset="0"/>
                        </a:rPr>
                        <a:t>clk</a:t>
                      </a:r>
                    </a:p>
                  </a:txBody>
                  <a:tcPr>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altLang="vi-VN" sz="1100" dirty="0">
                          <a:solidFill>
                            <a:schemeClr val="tx1"/>
                          </a:solidFill>
                          <a:latin typeface="Arial" panose="020B0604020202020204" pitchFamily="34" charset="0"/>
                          <a:cs typeface="Arial" panose="020B0604020202020204" pitchFamily="34" charset="0"/>
                        </a:rPr>
                        <a:t>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vi-VN" sz="1100" dirty="0">
                          <a:solidFill>
                            <a:schemeClr val="tx1"/>
                          </a:solidFill>
                          <a:latin typeface="Arial" panose="020B0604020202020204" pitchFamily="34" charset="0"/>
                          <a:cs typeface="Arial" panose="020B0604020202020204" pitchFamily="34" charset="0"/>
                        </a:rPr>
                        <a:t>input</a:t>
                      </a:r>
                      <a:endParaRPr lang="en-SG" sz="110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indent="0">
                        <a:lnSpc>
                          <a:spcPct val="107000"/>
                        </a:lnSpc>
                        <a:spcBef>
                          <a:spcPct val="0"/>
                        </a:spcBef>
                        <a:spcAft>
                          <a:spcPts val="800"/>
                        </a:spcAft>
                      </a:pPr>
                      <a:r>
                        <a:rPr lang="en-US" altLang="en-US" sz="1100" b="0">
                          <a:latin typeface="Arial" panose="020B0604020202020204" pitchFamily="34" charset="0"/>
                          <a:ea typeface="Times New Roman" panose="02020603050405020304"/>
                          <a:cs typeface="Arial" panose="020B0604020202020204" pitchFamily="34" charset="0"/>
                        </a:rPr>
                        <a:t>Clock</a:t>
                      </a:r>
                    </a:p>
                  </a:txBody>
                  <a:tcPr marL="68580" marR="68580" marT="0" marB="0">
                    <a:lnL w="12700" cap="flat" cmpd="sng" algn="ctr">
                      <a:no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293370">
                <a:tc>
                  <a:txBody>
                    <a:bodyPr/>
                    <a:lstStyle/>
                    <a:p>
                      <a:r>
                        <a:rPr lang="en-US" altLang="vi-VN" sz="1100" dirty="0">
                          <a:solidFill>
                            <a:schemeClr val="tx1"/>
                          </a:solidFill>
                          <a:latin typeface="Arial" panose="020B0604020202020204" pitchFamily="34" charset="0"/>
                          <a:cs typeface="Arial" panose="020B0604020202020204" pitchFamily="34" charset="0"/>
                        </a:rPr>
                        <a:t>rst_n</a:t>
                      </a:r>
                    </a:p>
                  </a:txBody>
                  <a:tcPr>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altLang="vi-VN" sz="1100" dirty="0">
                          <a:solidFill>
                            <a:schemeClr val="tx1"/>
                          </a:solidFill>
                          <a:latin typeface="Arial" panose="020B0604020202020204" pitchFamily="34" charset="0"/>
                          <a:cs typeface="Arial" panose="020B0604020202020204" pitchFamily="34" charset="0"/>
                        </a:rPr>
                        <a:t>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altLang="en-SG" sz="1100" dirty="0">
                          <a:solidFill>
                            <a:schemeClr val="tx1"/>
                          </a:solidFill>
                          <a:latin typeface="Arial" panose="020B0604020202020204" pitchFamily="34" charset="0"/>
                          <a:cs typeface="Arial" panose="020B0604020202020204" pitchFamily="34" charset="0"/>
                        </a:rPr>
                        <a:t>input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altLang="en-US" sz="1100" dirty="0">
                          <a:solidFill>
                            <a:schemeClr val="tx1"/>
                          </a:solidFill>
                          <a:latin typeface="Arial" panose="020B0604020202020204" pitchFamily="34" charset="0"/>
                          <a:cs typeface="Arial" panose="020B0604020202020204" pitchFamily="34" charset="0"/>
                        </a:rPr>
                        <a:t>Reset Asynchronous, active low</a:t>
                      </a:r>
                    </a:p>
                  </a:txBody>
                  <a:tcPr>
                    <a:lnL w="12700" cap="flat" cmpd="sng" algn="ctr">
                      <a:no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292735">
                <a:tc>
                  <a:txBody>
                    <a:bodyPr/>
                    <a:lstStyle/>
                    <a:p>
                      <a:pPr>
                        <a:buNone/>
                      </a:pPr>
                      <a:r>
                        <a:rPr lang="en-US" altLang="vi-VN" sz="1100" dirty="0">
                          <a:solidFill>
                            <a:schemeClr val="tx1"/>
                          </a:solidFill>
                          <a:latin typeface="Arial" panose="020B0604020202020204" pitchFamily="34" charset="0"/>
                          <a:cs typeface="Arial" panose="020B0604020202020204" pitchFamily="34" charset="0"/>
                        </a:rPr>
                        <a:t>des_encipher_en</a:t>
                      </a:r>
                    </a:p>
                  </a:txBody>
                  <a:tcPr>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buNone/>
                      </a:pPr>
                      <a:r>
                        <a:rPr lang="en-US" altLang="vi-VN" sz="1100" dirty="0">
                          <a:solidFill>
                            <a:schemeClr val="tx1"/>
                          </a:solidFill>
                          <a:latin typeface="Arial" panose="020B0604020202020204" pitchFamily="34" charset="0"/>
                          <a:cs typeface="Arial" panose="020B0604020202020204" pitchFamily="34" charset="0"/>
                        </a:rPr>
                        <a:t>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buNone/>
                      </a:pPr>
                      <a:r>
                        <a:rPr lang="en-US" altLang="en-SG" sz="1100" dirty="0">
                          <a:solidFill>
                            <a:schemeClr val="tx1"/>
                          </a:solidFill>
                          <a:latin typeface="Arial" panose="020B0604020202020204" pitchFamily="34" charset="0"/>
                          <a:cs typeface="Arial" panose="020B0604020202020204" pitchFamily="34" charset="0"/>
                        </a:rPr>
                        <a:t>input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buNone/>
                      </a:pPr>
                      <a:r>
                        <a:rPr lang="en-US" altLang="en-US" sz="1100" dirty="0">
                          <a:solidFill>
                            <a:schemeClr val="tx1"/>
                          </a:solidFill>
                          <a:latin typeface="Arial" panose="020B0604020202020204" pitchFamily="34" charset="0"/>
                          <a:cs typeface="Arial" panose="020B0604020202020204" pitchFamily="34" charset="0"/>
                        </a:rPr>
                        <a:t>Encryption start signal, active high</a:t>
                      </a:r>
                    </a:p>
                  </a:txBody>
                  <a:tcPr>
                    <a:lnL w="12700" cap="flat" cmpd="sng" algn="ctr">
                      <a:no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441960">
                <a:tc>
                  <a:txBody>
                    <a:bodyPr/>
                    <a:lstStyle/>
                    <a:p>
                      <a:pPr>
                        <a:buNone/>
                      </a:pPr>
                      <a:r>
                        <a:rPr lang="en-US" altLang="vi-VN" sz="1100" dirty="0">
                          <a:solidFill>
                            <a:schemeClr val="tx1"/>
                          </a:solidFill>
                          <a:latin typeface="Arial" panose="020B0604020202020204" pitchFamily="34" charset="0"/>
                          <a:cs typeface="Arial" panose="020B0604020202020204" pitchFamily="34" charset="0"/>
                        </a:rPr>
                        <a:t>rkey_sel</a:t>
                      </a:r>
                    </a:p>
                  </a:txBody>
                  <a:tcPr>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buNone/>
                      </a:pPr>
                      <a:r>
                        <a:rPr lang="en-US" altLang="vi-VN" sz="1100" dirty="0">
                          <a:solidFill>
                            <a:schemeClr val="tx1"/>
                          </a:solidFill>
                          <a:latin typeface="Arial" panose="020B0604020202020204" pitchFamily="34" charset="0"/>
                          <a:cs typeface="Arial" panose="020B0604020202020204" pitchFamily="34" charset="0"/>
                        </a:rPr>
                        <a:t>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buNone/>
                      </a:pPr>
                      <a:r>
                        <a:rPr lang="en-US" altLang="en-SG" sz="1100" dirty="0">
                          <a:solidFill>
                            <a:schemeClr val="tx1"/>
                          </a:solidFill>
                          <a:latin typeface="Arial" panose="020B0604020202020204" pitchFamily="34" charset="0"/>
                          <a:cs typeface="Arial" panose="020B0604020202020204" pitchFamily="34" charset="0"/>
                        </a:rPr>
                        <a:t>output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buNone/>
                      </a:pPr>
                      <a:r>
                        <a:rPr lang="en-US" altLang="en-US" sz="1100" dirty="0">
                          <a:solidFill>
                            <a:schemeClr val="tx1"/>
                          </a:solidFill>
                          <a:latin typeface="Arial" panose="020B0604020202020204" pitchFamily="34" charset="0"/>
                          <a:cs typeface="Arial" panose="020B0604020202020204" pitchFamily="34" charset="0"/>
                          <a:sym typeface="+mn-ea"/>
                        </a:rPr>
                        <a:t>Signal inform when to use the value C0/D0 or the value Cn/Dn from register.</a:t>
                      </a:r>
                      <a:endParaRPr lang="en-US" altLang="en-US" sz="110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292735">
                <a:tc>
                  <a:txBody>
                    <a:bodyPr/>
                    <a:lstStyle/>
                    <a:p>
                      <a:pPr>
                        <a:buNone/>
                      </a:pPr>
                      <a:r>
                        <a:rPr lang="en-US" altLang="vi-VN" sz="1100" dirty="0">
                          <a:solidFill>
                            <a:schemeClr val="tx1"/>
                          </a:solidFill>
                          <a:latin typeface="Arial" panose="020B0604020202020204" pitchFamily="34" charset="0"/>
                          <a:cs typeface="Arial" panose="020B0604020202020204" pitchFamily="34" charset="0"/>
                        </a:rPr>
                        <a:t>encipher_process</a:t>
                      </a:r>
                    </a:p>
                  </a:txBody>
                  <a:tcPr>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buNone/>
                      </a:pPr>
                      <a:r>
                        <a:rPr lang="en-US" altLang="vi-VN" sz="1100" dirty="0">
                          <a:solidFill>
                            <a:schemeClr val="tx1"/>
                          </a:solidFill>
                          <a:latin typeface="Arial" panose="020B0604020202020204" pitchFamily="34" charset="0"/>
                          <a:cs typeface="Arial" panose="020B0604020202020204" pitchFamily="34" charset="0"/>
                        </a:rPr>
                        <a:t>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buNone/>
                      </a:pPr>
                      <a:r>
                        <a:rPr lang="en-US" altLang="en-SG" sz="1100" dirty="0">
                          <a:solidFill>
                            <a:schemeClr val="tx1"/>
                          </a:solidFill>
                          <a:latin typeface="Arial" panose="020B0604020202020204" pitchFamily="34" charset="0"/>
                          <a:cs typeface="Arial" panose="020B0604020202020204" pitchFamily="34" charset="0"/>
                        </a:rPr>
                        <a:t>output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buNone/>
                      </a:pPr>
                      <a:r>
                        <a:rPr lang="en-US" altLang="en-US" sz="1100" dirty="0">
                          <a:solidFill>
                            <a:schemeClr val="tx1"/>
                          </a:solidFill>
                          <a:latin typeface="Arial" panose="020B0604020202020204" pitchFamily="34" charset="0"/>
                          <a:cs typeface="Arial" panose="020B0604020202020204" pitchFamily="34" charset="0"/>
                          <a:sym typeface="+mn-ea"/>
                        </a:rPr>
                        <a:t>Signal inform when to calculate the next encryption round </a:t>
                      </a:r>
                      <a:r>
                        <a:rPr lang="en-US" altLang="en-US" sz="1100" dirty="0">
                          <a:solidFill>
                            <a:schemeClr val="tx1"/>
                          </a:solidFill>
                          <a:latin typeface="Arial" panose="020B0604020202020204" pitchFamily="34" charset="0"/>
                          <a:cs typeface="Arial" panose="020B0604020202020204" pitchFamily="34" charset="0"/>
                        </a:rPr>
                        <a:t>.</a:t>
                      </a:r>
                    </a:p>
                  </a:txBody>
                  <a:tcPr>
                    <a:lnL w="12700" cap="flat" cmpd="sng" algn="ctr">
                      <a:no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bl>
          </a:graphicData>
        </a:graphic>
      </p:graphicFrame>
      <p:sp>
        <p:nvSpPr>
          <p:cNvPr id="4" name="Text Box 3"/>
          <p:cNvSpPr txBox="1"/>
          <p:nvPr/>
        </p:nvSpPr>
        <p:spPr>
          <a:xfrm>
            <a:off x="2559685" y="2814955"/>
            <a:ext cx="7962265" cy="645160"/>
          </a:xfrm>
          <a:prstGeom prst="rect">
            <a:avLst/>
          </a:prstGeom>
          <a:noFill/>
        </p:spPr>
        <p:txBody>
          <a:bodyPr wrap="square" rtlCol="0">
            <a:spAutoFit/>
          </a:bodyPr>
          <a:lstStyle/>
          <a:p>
            <a:r>
              <a:rPr lang="en-US" altLang="en-US">
                <a:latin typeface="Times New Roman" panose="02020603050405020304" charset="0"/>
                <a:cs typeface="Times New Roman" panose="02020603050405020304" charset="0"/>
              </a:rPr>
              <a:t>Function: The circuit generates a control signal for creating a new loop key and executing the next decryption round</a:t>
            </a:r>
          </a:p>
        </p:txBody>
      </p:sp>
      <p:pic>
        <p:nvPicPr>
          <p:cNvPr id="2" name="Picture 1"/>
          <p:cNvPicPr>
            <a:picLocks noChangeAspect="1"/>
          </p:cNvPicPr>
          <p:nvPr/>
        </p:nvPicPr>
        <p:blipFill>
          <a:blip r:embed="rId3"/>
          <a:stretch>
            <a:fillRect/>
          </a:stretch>
        </p:blipFill>
        <p:spPr>
          <a:xfrm>
            <a:off x="4214495" y="905510"/>
            <a:ext cx="4267835" cy="1909445"/>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Box 9"/>
          <p:cNvSpPr txBox="1"/>
          <p:nvPr/>
        </p:nvSpPr>
        <p:spPr>
          <a:xfrm>
            <a:off x="5480685" y="5687060"/>
            <a:ext cx="1099820" cy="368300"/>
          </a:xfrm>
          <a:prstGeom prst="rect">
            <a:avLst/>
          </a:prstGeom>
          <a:noFill/>
        </p:spPr>
        <p:txBody>
          <a:bodyPr wrap="square" rtlCol="0">
            <a:spAutoFit/>
          </a:bodyPr>
          <a:lstStyle/>
          <a:p>
            <a:r>
              <a:rPr lang="en-US"/>
              <a:t>Design</a:t>
            </a:r>
          </a:p>
        </p:txBody>
      </p:sp>
      <p:pic>
        <p:nvPicPr>
          <p:cNvPr id="4" name="Picture 3"/>
          <p:cNvPicPr>
            <a:picLocks noChangeAspect="1"/>
          </p:cNvPicPr>
          <p:nvPr/>
        </p:nvPicPr>
        <p:blipFill>
          <a:blip r:embed="rId2"/>
          <a:stretch>
            <a:fillRect/>
          </a:stretch>
        </p:blipFill>
        <p:spPr>
          <a:xfrm>
            <a:off x="1423670" y="247015"/>
            <a:ext cx="9344025" cy="491490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376516" y="619432"/>
            <a:ext cx="6032421" cy="369332"/>
          </a:xfrm>
          <a:prstGeom prst="rect">
            <a:avLst/>
          </a:prstGeom>
          <a:noFill/>
        </p:spPr>
        <p:txBody>
          <a:bodyPr wrap="none" rtlCol="0">
            <a:spAutoFit/>
          </a:bodyPr>
          <a:lstStyle/>
          <a:p>
            <a:r>
              <a:rPr lang="en-US" dirty="0">
                <a:solidFill>
                  <a:srgbClr val="C00000"/>
                </a:solidFill>
                <a:latin typeface="Arial" panose="020B0604020202020204" pitchFamily="34" charset="0"/>
                <a:cs typeface="Arial" panose="020B0604020202020204" pitchFamily="34" charset="0"/>
              </a:rPr>
              <a:t>1. DES Round Key</a:t>
            </a:r>
            <a:r>
              <a:rPr lang="vi-VN" dirty="0">
                <a:solidFill>
                  <a:srgbClr val="C00000"/>
                </a:solidFill>
                <a:latin typeface="Arial" panose="020B0604020202020204" pitchFamily="34" charset="0"/>
                <a:cs typeface="Arial" panose="020B0604020202020204" pitchFamily="34" charset="0"/>
              </a:rPr>
              <a:t> Block (Round Key Generation Circuit)</a:t>
            </a:r>
            <a:endParaRPr lang="en-SG" dirty="0">
              <a:solidFill>
                <a:srgbClr val="C00000"/>
              </a:solidFill>
              <a:latin typeface="Arial" panose="020B0604020202020204" pitchFamily="34" charset="0"/>
              <a:cs typeface="Arial" panose="020B0604020202020204" pitchFamily="34" charset="0"/>
            </a:endParaRPr>
          </a:p>
        </p:txBody>
      </p:sp>
      <p:sp>
        <p:nvSpPr>
          <p:cNvPr id="7" name="TextBox 6"/>
          <p:cNvSpPr txBox="1"/>
          <p:nvPr/>
        </p:nvSpPr>
        <p:spPr>
          <a:xfrm>
            <a:off x="1376516" y="3888712"/>
            <a:ext cx="10196052" cy="306705"/>
          </a:xfrm>
          <a:prstGeom prst="rect">
            <a:avLst/>
          </a:prstGeom>
          <a:noFill/>
        </p:spPr>
        <p:txBody>
          <a:bodyPr wrap="square" rtlCol="0">
            <a:spAutoFit/>
          </a:bodyPr>
          <a:lstStyle/>
          <a:p>
            <a:r>
              <a:rPr lang="vi-VN" sz="1400" dirty="0">
                <a:latin typeface="Arial" panose="020B0604020202020204" pitchFamily="34" charset="0"/>
                <a:cs typeface="Arial" panose="020B0604020202020204" pitchFamily="34" charset="0"/>
              </a:rPr>
              <a:t>This block is </a:t>
            </a:r>
            <a:r>
              <a:rPr lang="en-US" sz="1400" dirty="0">
                <a:latin typeface="Arial" panose="020B0604020202020204" pitchFamily="34" charset="0"/>
                <a:cs typeface="Arial" panose="020B0604020202020204" pitchFamily="34" charset="0"/>
              </a:rPr>
              <a:t>responsible for generating 16 round keys from the main keyunds.</a:t>
            </a:r>
            <a:endParaRPr lang="en-SG" sz="1400" dirty="0">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a:stretch>
            <a:fillRect/>
          </a:stretch>
        </p:blipFill>
        <p:spPr>
          <a:xfrm>
            <a:off x="3338195" y="1249045"/>
            <a:ext cx="5516245" cy="237934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4" name="Table 3"/>
              <p:cNvGraphicFramePr>
                <a:graphicFrameLocks noGrp="1"/>
              </p:cNvGraphicFramePr>
              <p:nvPr/>
            </p:nvGraphicFramePr>
            <p:xfrm>
              <a:off x="2465078" y="3354351"/>
              <a:ext cx="7005996" cy="3132085"/>
            </p:xfrm>
            <a:graphic>
              <a:graphicData uri="http://schemas.openxmlformats.org/drawingml/2006/table">
                <a:tbl>
                  <a:tblPr firstRow="1" bandRow="1">
                    <a:tableStyleId>{073A0DAA-6AF3-43AB-8588-CEC1D06C72B9}</a:tableStyleId>
                  </a:tblPr>
                  <a:tblGrid>
                    <a:gridCol w="1412240">
                      <a:extLst>
                        <a:ext uri="{9D8B030D-6E8A-4147-A177-3AD203B41FA5}">
                          <a16:colId xmlns:a16="http://schemas.microsoft.com/office/drawing/2014/main" val="20000"/>
                        </a:ext>
                      </a:extLst>
                    </a:gridCol>
                    <a:gridCol w="438582">
                      <a:extLst>
                        <a:ext uri="{9D8B030D-6E8A-4147-A177-3AD203B41FA5}">
                          <a16:colId xmlns:a16="http://schemas.microsoft.com/office/drawing/2014/main" val="20001"/>
                        </a:ext>
                      </a:extLst>
                    </a:gridCol>
                    <a:gridCol w="1086570">
                      <a:extLst>
                        <a:ext uri="{9D8B030D-6E8A-4147-A177-3AD203B41FA5}">
                          <a16:colId xmlns:a16="http://schemas.microsoft.com/office/drawing/2014/main" val="20002"/>
                        </a:ext>
                      </a:extLst>
                    </a:gridCol>
                    <a:gridCol w="4068604">
                      <a:extLst>
                        <a:ext uri="{9D8B030D-6E8A-4147-A177-3AD203B41FA5}">
                          <a16:colId xmlns:a16="http://schemas.microsoft.com/office/drawing/2014/main" val="20003"/>
                        </a:ext>
                      </a:extLst>
                    </a:gridCol>
                  </a:tblGrid>
                  <a:tr h="298800">
                    <a:tc>
                      <a:txBody>
                        <a:bodyPr/>
                        <a:lstStyle/>
                        <a:p>
                          <a:r>
                            <a:rPr lang="vi-VN" sz="1100" dirty="0">
                              <a:solidFill>
                                <a:schemeClr val="tx1"/>
                              </a:solidFill>
                              <a:latin typeface="Arial" panose="020B0604020202020204" pitchFamily="34" charset="0"/>
                              <a:cs typeface="Arial" panose="020B0604020202020204" pitchFamily="34" charset="0"/>
                            </a:rPr>
                            <a:t>Port</a:t>
                          </a:r>
                          <a:endParaRPr lang="en-SG" sz="1100" dirty="0">
                            <a:solidFill>
                              <a:schemeClr val="tx1"/>
                            </a:solidFill>
                            <a:latin typeface="Arial" panose="020B0604020202020204" pitchFamily="34" charset="0"/>
                            <a:cs typeface="Arial" panose="020B0604020202020204" pitchFamily="34" charset="0"/>
                          </a:endParaRPr>
                        </a:p>
                      </a:txBody>
                      <a:tcPr>
                        <a:lnR w="12700" cap="flat" cmpd="sng" algn="ctr">
                          <a:no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solidFill>
                      </a:tcPr>
                    </a:tc>
                    <a:tc>
                      <a:txBody>
                        <a:bodyPr/>
                        <a:lstStyle/>
                        <a:p>
                          <a:r>
                            <a:rPr lang="vi-VN" sz="1100" dirty="0">
                              <a:solidFill>
                                <a:schemeClr val="tx1"/>
                              </a:solidFill>
                              <a:latin typeface="Arial" panose="020B0604020202020204" pitchFamily="34" charset="0"/>
                              <a:cs typeface="Arial" panose="020B0604020202020204" pitchFamily="34" charset="0"/>
                            </a:rPr>
                            <a:t>Size</a:t>
                          </a:r>
                          <a:endParaRPr lang="en-SG" sz="110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solidFill>
                      </a:tcPr>
                    </a:tc>
                    <a:tc>
                      <a:txBody>
                        <a:bodyPr/>
                        <a:lstStyle/>
                        <a:p>
                          <a:r>
                            <a:rPr lang="vi-VN" sz="1100" dirty="0">
                              <a:solidFill>
                                <a:schemeClr val="tx1"/>
                              </a:solidFill>
                              <a:latin typeface="Arial" panose="020B0604020202020204" pitchFamily="34" charset="0"/>
                              <a:cs typeface="Arial" panose="020B0604020202020204" pitchFamily="34" charset="0"/>
                            </a:rPr>
                            <a:t>Direction</a:t>
                          </a:r>
                          <a:endParaRPr lang="en-SG" sz="110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solidFill>
                      </a:tcPr>
                    </a:tc>
                    <a:tc>
                      <a:txBody>
                        <a:bodyPr/>
                        <a:lstStyle/>
                        <a:p>
                          <a:r>
                            <a:rPr lang="vi-VN" sz="1100" dirty="0">
                              <a:solidFill>
                                <a:schemeClr val="tx1"/>
                              </a:solidFill>
                              <a:latin typeface="Arial" panose="020B0604020202020204" pitchFamily="34" charset="0"/>
                              <a:cs typeface="Arial" panose="020B0604020202020204" pitchFamily="34" charset="0"/>
                            </a:rPr>
                            <a:t>Description</a:t>
                          </a:r>
                          <a:endParaRPr lang="en-SG" sz="110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298800">
                    <a:tc>
                      <a:txBody>
                        <a:bodyPr/>
                        <a:lstStyle/>
                        <a:p>
                          <a:r>
                            <a:rPr lang="vi-VN" sz="1100" dirty="0">
                              <a:solidFill>
                                <a:schemeClr val="tx1"/>
                              </a:solidFill>
                              <a:latin typeface="Arial" panose="020B0604020202020204" pitchFamily="34" charset="0"/>
                              <a:cs typeface="Arial" panose="020B0604020202020204" pitchFamily="34" charset="0"/>
                            </a:rPr>
                            <a:t>clk</a:t>
                          </a:r>
                          <a:endParaRPr lang="en-SG" sz="1100" dirty="0">
                            <a:solidFill>
                              <a:schemeClr val="tx1"/>
                            </a:solidFill>
                            <a:latin typeface="Arial" panose="020B0604020202020204" pitchFamily="34" charset="0"/>
                            <a:cs typeface="Arial" panose="020B0604020202020204" pitchFamily="34" charset="0"/>
                          </a:endParaRPr>
                        </a:p>
                      </a:txBody>
                      <a:tcPr>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vi-VN" sz="1100" dirty="0">
                              <a:solidFill>
                                <a:schemeClr val="tx1"/>
                              </a:solidFill>
                              <a:latin typeface="Arial" panose="020B0604020202020204" pitchFamily="34" charset="0"/>
                              <a:cs typeface="Arial" panose="020B0604020202020204" pitchFamily="34" charset="0"/>
                            </a:rPr>
                            <a:t>1</a:t>
                          </a:r>
                          <a:endParaRPr lang="en-SG" sz="110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vi-VN" sz="1100" dirty="0">
                              <a:solidFill>
                                <a:schemeClr val="tx1"/>
                              </a:solidFill>
                              <a:latin typeface="Arial" panose="020B0604020202020204" pitchFamily="34" charset="0"/>
                              <a:cs typeface="Arial" panose="020B0604020202020204" pitchFamily="34" charset="0"/>
                            </a:rPr>
                            <a:t>input</a:t>
                          </a:r>
                          <a:endParaRPr lang="en-SG" sz="110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solidFill>
                                <a:schemeClr val="tx1"/>
                              </a:solidFill>
                              <a:latin typeface="Arial" panose="020B0604020202020204" pitchFamily="34" charset="0"/>
                              <a:cs typeface="Arial" panose="020B0604020202020204" pitchFamily="34" charset="0"/>
                            </a:rPr>
                            <a:t>Clock</a:t>
                          </a:r>
                          <a:endParaRPr lang="en-SG" sz="110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298800">
                    <a:tc>
                      <a:txBody>
                        <a:bodyPr/>
                        <a:lstStyle/>
                        <a:p>
                          <a:r>
                            <a:rPr lang="vi-VN" sz="1100" dirty="0">
                              <a:solidFill>
                                <a:schemeClr val="tx1"/>
                              </a:solidFill>
                              <a:latin typeface="Arial" panose="020B0604020202020204" pitchFamily="34" charset="0"/>
                              <a:cs typeface="Arial" panose="020B0604020202020204" pitchFamily="34" charset="0"/>
                            </a:rPr>
                            <a:t>rst_n</a:t>
                          </a:r>
                          <a:endParaRPr lang="en-SG" sz="1100" dirty="0">
                            <a:solidFill>
                              <a:schemeClr val="tx1"/>
                            </a:solidFill>
                            <a:latin typeface="Arial" panose="020B0604020202020204" pitchFamily="34" charset="0"/>
                            <a:cs typeface="Arial" panose="020B0604020202020204" pitchFamily="34" charset="0"/>
                          </a:endParaRPr>
                        </a:p>
                      </a:txBody>
                      <a:tcPr>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vi-VN" sz="1100" dirty="0">
                              <a:solidFill>
                                <a:schemeClr val="tx1"/>
                              </a:solidFill>
                              <a:latin typeface="Arial" panose="020B0604020202020204" pitchFamily="34" charset="0"/>
                              <a:cs typeface="Arial" panose="020B0604020202020204" pitchFamily="34" charset="0"/>
                            </a:rPr>
                            <a:t>1</a:t>
                          </a:r>
                          <a:endParaRPr lang="en-SG" sz="110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vi-VN" sz="1100" dirty="0">
                              <a:solidFill>
                                <a:schemeClr val="tx1"/>
                              </a:solidFill>
                              <a:latin typeface="Arial" panose="020B0604020202020204" pitchFamily="34" charset="0"/>
                              <a:cs typeface="Arial" panose="020B0604020202020204" pitchFamily="34" charset="0"/>
                            </a:rPr>
                            <a:t>input</a:t>
                          </a:r>
                          <a:endParaRPr lang="en-SG" sz="110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solidFill>
                                <a:schemeClr val="tx1"/>
                              </a:solidFill>
                              <a:latin typeface="Arial" panose="020B0604020202020204" pitchFamily="34" charset="0"/>
                              <a:cs typeface="Arial" panose="020B0604020202020204" pitchFamily="34" charset="0"/>
                            </a:rPr>
                            <a:t>Asynchronous reset, active low</a:t>
                          </a:r>
                          <a:endParaRPr lang="en-SG" sz="110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298800">
                    <a:tc>
                      <a:txBody>
                        <a:bodyPr/>
                        <a:lstStyle/>
                        <a:p>
                          <a:r>
                            <a:rPr lang="en-US" sz="1100" dirty="0" err="1">
                              <a:solidFill>
                                <a:schemeClr val="tx1"/>
                              </a:solidFill>
                              <a:latin typeface="Arial" panose="020B0604020202020204" pitchFamily="34" charset="0"/>
                              <a:cs typeface="Arial" panose="020B0604020202020204" pitchFamily="34" charset="0"/>
                            </a:rPr>
                            <a:t>des_key_in</a:t>
                          </a:r>
                          <a:endParaRPr lang="en-SG" sz="1100" dirty="0">
                            <a:solidFill>
                              <a:schemeClr val="tx1"/>
                            </a:solidFill>
                            <a:latin typeface="Arial" panose="020B0604020202020204" pitchFamily="34" charset="0"/>
                            <a:cs typeface="Arial" panose="020B0604020202020204" pitchFamily="34" charset="0"/>
                          </a:endParaRPr>
                        </a:p>
                      </a:txBody>
                      <a:tcPr>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solidFill>
                                <a:schemeClr val="tx1"/>
                              </a:solidFill>
                              <a:latin typeface="Arial" panose="020B0604020202020204" pitchFamily="34" charset="0"/>
                              <a:cs typeface="Arial" panose="020B0604020202020204" pitchFamily="34" charset="0"/>
                            </a:rPr>
                            <a:t>64</a:t>
                          </a:r>
                          <a:endParaRPr lang="en-SG" sz="110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solidFill>
                                <a:schemeClr val="tx1"/>
                              </a:solidFill>
                              <a:latin typeface="Arial" panose="020B0604020202020204" pitchFamily="34" charset="0"/>
                              <a:cs typeface="Arial" panose="020B0604020202020204" pitchFamily="34" charset="0"/>
                            </a:rPr>
                            <a:t>input </a:t>
                          </a:r>
                          <a:endParaRPr lang="en-SG" sz="110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vi-VN" sz="1100" dirty="0">
                              <a:solidFill>
                                <a:schemeClr val="tx1"/>
                              </a:solidFill>
                              <a:latin typeface="Arial" panose="020B0604020202020204" pitchFamily="34" charset="0"/>
                              <a:cs typeface="Arial" panose="020B0604020202020204" pitchFamily="34" charset="0"/>
                            </a:rPr>
                            <a:t>Key using for encryption</a:t>
                          </a:r>
                          <a:endParaRPr lang="en-SG" sz="110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276449">
                    <a:tc>
                      <a:txBody>
                        <a:bodyPr/>
                        <a:lstStyle/>
                        <a:p>
                          <a:r>
                            <a:rPr lang="vi-VN" sz="1100" dirty="0">
                              <a:solidFill>
                                <a:schemeClr val="tx1"/>
                              </a:solidFill>
                              <a:latin typeface="Arial" panose="020B0604020202020204" pitchFamily="34" charset="0"/>
                              <a:cs typeface="Arial" panose="020B0604020202020204" pitchFamily="34" charset="0"/>
                            </a:rPr>
                            <a:t>key_process</a:t>
                          </a:r>
                          <a:endParaRPr lang="en-SG" sz="1100" dirty="0">
                            <a:solidFill>
                              <a:schemeClr val="tx1"/>
                            </a:solidFill>
                            <a:latin typeface="Arial" panose="020B0604020202020204" pitchFamily="34" charset="0"/>
                            <a:cs typeface="Arial" panose="020B0604020202020204" pitchFamily="34" charset="0"/>
                          </a:endParaRPr>
                        </a:p>
                      </a:txBody>
                      <a:tcPr>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solidFill>
                                <a:schemeClr val="tx1"/>
                              </a:solidFill>
                              <a:latin typeface="Arial" panose="020B0604020202020204" pitchFamily="34" charset="0"/>
                              <a:cs typeface="Arial" panose="020B0604020202020204" pitchFamily="34" charset="0"/>
                            </a:rPr>
                            <a:t>1</a:t>
                          </a:r>
                          <a:endParaRPr lang="en-SG" sz="110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vi-VN" sz="1100" dirty="0">
                              <a:solidFill>
                                <a:schemeClr val="tx1"/>
                              </a:solidFill>
                              <a:latin typeface="Arial" panose="020B0604020202020204" pitchFamily="34" charset="0"/>
                              <a:cs typeface="Arial" panose="020B0604020202020204" pitchFamily="34" charset="0"/>
                            </a:rPr>
                            <a:t>in</a:t>
                          </a:r>
                          <a:r>
                            <a:rPr lang="en-US" sz="1100" dirty="0">
                              <a:solidFill>
                                <a:schemeClr val="tx1"/>
                              </a:solidFill>
                              <a:latin typeface="Arial" panose="020B0604020202020204" pitchFamily="34" charset="0"/>
                              <a:cs typeface="Arial" panose="020B0604020202020204" pitchFamily="34" charset="0"/>
                            </a:rPr>
                            <a:t>put</a:t>
                          </a:r>
                          <a:endParaRPr lang="en-SG" sz="110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vi-VN" sz="1100" dirty="0">
                              <a:solidFill>
                                <a:schemeClr val="tx1"/>
                              </a:solidFill>
                              <a:latin typeface="Arial" panose="020B0604020202020204" pitchFamily="34" charset="0"/>
                              <a:cs typeface="Arial" panose="020B0604020202020204" pitchFamily="34" charset="0"/>
                            </a:rPr>
                            <a:t>Signal inform when to calculate new key round</a:t>
                          </a:r>
                          <a:endParaRPr lang="en-SG" sz="110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276449">
                    <a:tc>
                      <a:txBody>
                        <a:bodyPr/>
                        <a:lstStyle/>
                        <a:p>
                          <a:r>
                            <a:rPr lang="vi-VN" sz="1100" dirty="0">
                              <a:solidFill>
                                <a:schemeClr val="tx1"/>
                              </a:solidFill>
                              <a:latin typeface="Arial" panose="020B0604020202020204" pitchFamily="34" charset="0"/>
                              <a:cs typeface="Arial" panose="020B0604020202020204" pitchFamily="34" charset="0"/>
                            </a:rPr>
                            <a:t>rkey_sel</a:t>
                          </a:r>
                          <a:endParaRPr lang="en-SG" sz="1100" dirty="0">
                            <a:solidFill>
                              <a:schemeClr val="tx1"/>
                            </a:solidFill>
                            <a:latin typeface="Arial" panose="020B0604020202020204" pitchFamily="34" charset="0"/>
                            <a:cs typeface="Arial" panose="020B0604020202020204" pitchFamily="34" charset="0"/>
                          </a:endParaRPr>
                        </a:p>
                      </a:txBody>
                      <a:tcPr>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vi-VN" sz="1100" dirty="0">
                              <a:solidFill>
                                <a:schemeClr val="tx1"/>
                              </a:solidFill>
                              <a:latin typeface="Arial" panose="020B0604020202020204" pitchFamily="34" charset="0"/>
                              <a:cs typeface="Arial" panose="020B0604020202020204" pitchFamily="34" charset="0"/>
                            </a:rPr>
                            <a:t>1</a:t>
                          </a:r>
                          <a:endParaRPr lang="en-SG" sz="110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vi-VN" sz="1100" dirty="0">
                              <a:solidFill>
                                <a:schemeClr val="tx1"/>
                              </a:solidFill>
                              <a:latin typeface="Arial" panose="020B0604020202020204" pitchFamily="34" charset="0"/>
                              <a:cs typeface="Arial" panose="020B0604020202020204" pitchFamily="34" charset="0"/>
                            </a:rPr>
                            <a:t>input</a:t>
                          </a:r>
                          <a:endParaRPr lang="en-SG" sz="110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vi-VN" sz="1100" dirty="0">
                              <a:solidFill>
                                <a:schemeClr val="tx1"/>
                              </a:solidFill>
                              <a:latin typeface="Arial" panose="020B0604020202020204" pitchFamily="34" charset="0"/>
                              <a:cs typeface="Arial" panose="020B0604020202020204" pitchFamily="34" charset="0"/>
                            </a:rPr>
                            <a:t>Signal inform when to use the value </a:t>
                          </a:r>
                          <a14:m>
                            <m:oMath xmlns:m="http://schemas.openxmlformats.org/officeDocument/2006/math">
                              <m:sSub>
                                <m:sSubPr>
                                  <m:ctrlPr>
                                    <a:rPr lang="vi-VN" sz="1100" i="1" smtClean="0">
                                      <a:solidFill>
                                        <a:schemeClr val="tx1"/>
                                      </a:solidFill>
                                      <a:latin typeface="Cambria Math" panose="02040503050406030204" pitchFamily="18" charset="0"/>
                                    </a:rPr>
                                  </m:ctrlPr>
                                </m:sSubPr>
                                <m:e>
                                  <m:r>
                                    <a:rPr lang="vi-VN" sz="1100" i="1" smtClean="0">
                                      <a:solidFill>
                                        <a:schemeClr val="tx1"/>
                                      </a:solidFill>
                                      <a:latin typeface="Cambria Math" panose="02040503050406030204" pitchFamily="18" charset="0"/>
                                    </a:rPr>
                                    <m:t>𝐶</m:t>
                                  </m:r>
                                </m:e>
                                <m:sub>
                                  <m:r>
                                    <a:rPr lang="vi-VN" sz="1100" i="1" smtClean="0">
                                      <a:solidFill>
                                        <a:schemeClr val="tx1"/>
                                      </a:solidFill>
                                      <a:latin typeface="Cambria Math" panose="02040503050406030204" pitchFamily="18" charset="0"/>
                                    </a:rPr>
                                    <m:t>0</m:t>
                                  </m:r>
                                </m:sub>
                              </m:sSub>
                            </m:oMath>
                          </a14:m>
                          <a:r>
                            <a:rPr lang="vi-VN" sz="1100" dirty="0">
                              <a:solidFill>
                                <a:schemeClr val="tx1"/>
                              </a:solidFill>
                              <a:latin typeface="Arial" panose="020B0604020202020204" pitchFamily="34" charset="0"/>
                              <a:cs typeface="Arial" panose="020B0604020202020204" pitchFamily="34" charset="0"/>
                            </a:rPr>
                            <a:t>, </a:t>
                          </a:r>
                          <a14:m>
                            <m:oMath xmlns:m="http://schemas.openxmlformats.org/officeDocument/2006/math">
                              <m:sSub>
                                <m:sSubPr>
                                  <m:ctrlPr>
                                    <a:rPr lang="vi-VN" sz="1100" i="1" smtClean="0">
                                      <a:solidFill>
                                        <a:schemeClr val="tx1"/>
                                      </a:solidFill>
                                      <a:latin typeface="Cambria Math" panose="02040503050406030204" pitchFamily="18" charset="0"/>
                                    </a:rPr>
                                  </m:ctrlPr>
                                </m:sSubPr>
                                <m:e>
                                  <m:r>
                                    <m:rPr>
                                      <m:sty m:val="p"/>
                                    </m:rPr>
                                    <a:rPr lang="vi-VN" sz="1100" i="1" smtClean="0">
                                      <a:solidFill>
                                        <a:schemeClr val="tx1"/>
                                      </a:solidFill>
                                      <a:latin typeface="Cambria Math" panose="02040503050406030204" pitchFamily="18" charset="0"/>
                                    </a:rPr>
                                    <m:t>D</m:t>
                                  </m:r>
                                </m:e>
                                <m:sub>
                                  <m:r>
                                    <a:rPr lang="vi-VN" sz="1100" i="1" smtClean="0">
                                      <a:solidFill>
                                        <a:schemeClr val="tx1"/>
                                      </a:solidFill>
                                      <a:latin typeface="Cambria Math" panose="02040503050406030204" pitchFamily="18" charset="0"/>
                                    </a:rPr>
                                    <m:t>0</m:t>
                                  </m:r>
                                </m:sub>
                              </m:sSub>
                            </m:oMath>
                          </a14:m>
                          <a:r>
                            <a:rPr lang="vi-VN" sz="1100" dirty="0">
                              <a:solidFill>
                                <a:schemeClr val="tx1"/>
                              </a:solidFill>
                              <a:latin typeface="Arial" panose="020B0604020202020204" pitchFamily="34" charset="0"/>
                              <a:cs typeface="Arial" panose="020B0604020202020204" pitchFamily="34" charset="0"/>
                            </a:rPr>
                            <a:t> or </a:t>
                          </a:r>
                          <a14:m>
                            <m:oMath xmlns:m="http://schemas.openxmlformats.org/officeDocument/2006/math">
                              <m:sSub>
                                <m:sSubPr>
                                  <m:ctrlPr>
                                    <a:rPr lang="vi-VN" sz="1100" i="1" smtClean="0">
                                      <a:solidFill>
                                        <a:schemeClr val="tx1"/>
                                      </a:solidFill>
                                      <a:latin typeface="Cambria Math" panose="02040503050406030204" pitchFamily="18" charset="0"/>
                                    </a:rPr>
                                  </m:ctrlPr>
                                </m:sSubPr>
                                <m:e>
                                  <m:r>
                                    <a:rPr lang="vi-VN" sz="1100" i="1" smtClean="0">
                                      <a:solidFill>
                                        <a:schemeClr val="tx1"/>
                                      </a:solidFill>
                                      <a:latin typeface="Cambria Math" panose="02040503050406030204" pitchFamily="18" charset="0"/>
                                    </a:rPr>
                                    <m:t>𝐶</m:t>
                                  </m:r>
                                </m:e>
                                <m:sub>
                                  <m:r>
                                    <m:rPr>
                                      <m:sty m:val="p"/>
                                    </m:rPr>
                                    <a:rPr lang="vi-VN" sz="1100" i="1" smtClean="0">
                                      <a:solidFill>
                                        <a:schemeClr val="tx1"/>
                                      </a:solidFill>
                                      <a:latin typeface="Cambria Math" panose="02040503050406030204" pitchFamily="18" charset="0"/>
                                    </a:rPr>
                                    <m:t>n</m:t>
                                  </m:r>
                                </m:sub>
                              </m:sSub>
                            </m:oMath>
                          </a14:m>
                          <a:r>
                            <a:rPr lang="vi-VN" sz="1100" dirty="0">
                              <a:solidFill>
                                <a:schemeClr val="tx1"/>
                              </a:solidFill>
                              <a:latin typeface="Arial" panose="020B0604020202020204" pitchFamily="34" charset="0"/>
                              <a:cs typeface="Arial" panose="020B0604020202020204" pitchFamily="34" charset="0"/>
                            </a:rPr>
                            <a:t>, </a:t>
                          </a:r>
                          <a14:m>
                            <m:oMath xmlns:m="http://schemas.openxmlformats.org/officeDocument/2006/math">
                              <m:sSub>
                                <m:sSubPr>
                                  <m:ctrlPr>
                                    <a:rPr lang="vi-VN" sz="1100" i="1" smtClean="0">
                                      <a:solidFill>
                                        <a:schemeClr val="tx1"/>
                                      </a:solidFill>
                                      <a:latin typeface="Cambria Math" panose="02040503050406030204" pitchFamily="18" charset="0"/>
                                    </a:rPr>
                                  </m:ctrlPr>
                                </m:sSubPr>
                                <m:e>
                                  <m:r>
                                    <m:rPr>
                                      <m:sty m:val="p"/>
                                    </m:rPr>
                                    <a:rPr lang="vi-VN" sz="1100" i="1" smtClean="0">
                                      <a:solidFill>
                                        <a:schemeClr val="tx1"/>
                                      </a:solidFill>
                                      <a:latin typeface="Cambria Math" panose="02040503050406030204" pitchFamily="18" charset="0"/>
                                    </a:rPr>
                                    <m:t>D</m:t>
                                  </m:r>
                                </m:e>
                                <m:sub>
                                  <m:r>
                                    <m:rPr>
                                      <m:sty m:val="p"/>
                                    </m:rPr>
                                    <a:rPr lang="vi-VN" sz="1100" i="1" smtClean="0">
                                      <a:solidFill>
                                        <a:schemeClr val="tx1"/>
                                      </a:solidFill>
                                      <a:latin typeface="Cambria Math" panose="02040503050406030204" pitchFamily="18" charset="0"/>
                                    </a:rPr>
                                    <m:t>n</m:t>
                                  </m:r>
                                </m:sub>
                              </m:sSub>
                              <m:r>
                                <a:rPr lang="vi-VN" sz="1100" b="0" i="1" smtClean="0">
                                  <a:solidFill>
                                    <a:schemeClr val="tx1"/>
                                  </a:solidFill>
                                  <a:latin typeface="Cambria Math" panose="02040503050406030204" pitchFamily="18" charset="0"/>
                                </a:rPr>
                                <m:t> </m:t>
                              </m:r>
                              <m:r>
                                <m:rPr>
                                  <m:sty m:val="p"/>
                                </m:rPr>
                                <a:rPr lang="vi-VN" sz="1100" b="0" i="1" smtClean="0">
                                  <a:solidFill>
                                    <a:schemeClr val="tx1"/>
                                  </a:solidFill>
                                  <a:latin typeface="Cambria Math" panose="02040503050406030204" pitchFamily="18" charset="0"/>
                                </a:rPr>
                                <m:t>from</m:t>
                              </m:r>
                            </m:oMath>
                          </a14:m>
                          <a:r>
                            <a:rPr lang="vi-VN" sz="1100" dirty="0">
                              <a:solidFill>
                                <a:schemeClr val="tx1"/>
                              </a:solidFill>
                              <a:latin typeface="Arial" panose="020B0604020202020204" pitchFamily="34" charset="0"/>
                              <a:cs typeface="Arial" panose="020B0604020202020204" pitchFamily="34" charset="0"/>
                            </a:rPr>
                            <a:t> register</a:t>
                          </a:r>
                          <a:endParaRPr lang="en-SG" sz="110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r h="276449">
                    <a:tc>
                      <a:txBody>
                        <a:bodyPr/>
                        <a:lstStyle/>
                        <a:p>
                          <a:pPr>
                            <a:buNone/>
                          </a:pPr>
                          <a:r>
                            <a:rPr lang="en-US" altLang="en-SG" sz="1100" dirty="0">
                              <a:solidFill>
                                <a:schemeClr val="tx1"/>
                              </a:solidFill>
                              <a:latin typeface="Arial" panose="020B0604020202020204" pitchFamily="34" charset="0"/>
                              <a:cs typeface="Arial" panose="020B0604020202020204" pitchFamily="34" charset="0"/>
                            </a:rPr>
                            <a:t>shift_left1</a:t>
                          </a:r>
                        </a:p>
                      </a:txBody>
                      <a:tcPr>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buNone/>
                          </a:pPr>
                          <a:r>
                            <a:rPr lang="en-US" altLang="en-SG" sz="1100" dirty="0">
                              <a:solidFill>
                                <a:schemeClr val="tx1"/>
                              </a:solidFill>
                              <a:latin typeface="Arial" panose="020B0604020202020204" pitchFamily="34" charset="0"/>
                              <a:cs typeface="Arial" panose="020B0604020202020204" pitchFamily="34" charset="0"/>
                            </a:rPr>
                            <a:t>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buNone/>
                          </a:pPr>
                          <a:r>
                            <a:rPr lang="en-US" altLang="en-SG" sz="1100" dirty="0">
                              <a:solidFill>
                                <a:schemeClr val="tx1"/>
                              </a:solidFill>
                              <a:latin typeface="Arial" panose="020B0604020202020204" pitchFamily="34" charset="0"/>
                              <a:cs typeface="Arial" panose="020B0604020202020204" pitchFamily="34" charset="0"/>
                            </a:rPr>
                            <a:t>input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buNone/>
                          </a:pPr>
                          <a:r>
                            <a:rPr lang="en-US" altLang="en-SG" sz="1100" dirty="0">
                              <a:solidFill>
                                <a:schemeClr val="tx1"/>
                              </a:solidFill>
                              <a:latin typeface="Arial" panose="020B0604020202020204" pitchFamily="34" charset="0"/>
                              <a:cs typeface="Arial" panose="020B0604020202020204" pitchFamily="34" charset="0"/>
                            </a:rPr>
                            <a:t>Signal inform when to shift left 2 bit</a:t>
                          </a:r>
                        </a:p>
                      </a:txBody>
                      <a:tcPr>
                        <a:lnL w="12700" cap="flat" cmpd="sng" algn="ctr">
                          <a:no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6"/>
                      </a:ext>
                    </a:extLst>
                  </a:tr>
                  <a:tr h="276449">
                    <a:tc>
                      <a:txBody>
                        <a:bodyPr/>
                        <a:lstStyle/>
                        <a:p>
                          <a:pPr>
                            <a:buNone/>
                          </a:pPr>
                          <a:r>
                            <a:rPr lang="en-US" altLang="en-SG" sz="1100" dirty="0">
                              <a:solidFill>
                                <a:schemeClr val="tx1"/>
                              </a:solidFill>
                              <a:latin typeface="Arial" panose="020B0604020202020204" pitchFamily="34" charset="0"/>
                              <a:cs typeface="Arial" panose="020B0604020202020204" pitchFamily="34" charset="0"/>
                            </a:rPr>
                            <a:t>shift_right1</a:t>
                          </a:r>
                        </a:p>
                      </a:txBody>
                      <a:tcPr>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buNone/>
                          </a:pPr>
                          <a:r>
                            <a:rPr lang="en-US" altLang="en-SG" sz="1100" dirty="0">
                              <a:solidFill>
                                <a:schemeClr val="tx1"/>
                              </a:solidFill>
                              <a:latin typeface="Arial" panose="020B0604020202020204" pitchFamily="34" charset="0"/>
                              <a:cs typeface="Arial" panose="020B0604020202020204" pitchFamily="34" charset="0"/>
                            </a:rPr>
                            <a:t>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buNone/>
                          </a:pPr>
                          <a:r>
                            <a:rPr lang="en-US" altLang="en-SG" sz="1100" dirty="0">
                              <a:solidFill>
                                <a:schemeClr val="tx1"/>
                              </a:solidFill>
                              <a:latin typeface="Arial" panose="020B0604020202020204" pitchFamily="34" charset="0"/>
                              <a:cs typeface="Arial" panose="020B0604020202020204" pitchFamily="34" charset="0"/>
                            </a:rPr>
                            <a:t>input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buNone/>
                          </a:pPr>
                          <a:r>
                            <a:rPr lang="en-US" altLang="en-SG" sz="1100" dirty="0">
                              <a:solidFill>
                                <a:schemeClr val="tx1"/>
                              </a:solidFill>
                              <a:latin typeface="Arial" panose="020B0604020202020204" pitchFamily="34" charset="0"/>
                              <a:cs typeface="Arial" panose="020B0604020202020204" pitchFamily="34" charset="0"/>
                            </a:rPr>
                            <a:t>Signal inform when to shift right 2 bit</a:t>
                          </a:r>
                        </a:p>
                      </a:txBody>
                      <a:tcPr>
                        <a:lnL w="12700" cap="flat" cmpd="sng" algn="ctr">
                          <a:no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7"/>
                      </a:ext>
                    </a:extLst>
                  </a:tr>
                  <a:tr h="276449">
                    <a:tc>
                      <a:txBody>
                        <a:bodyPr/>
                        <a:lstStyle/>
                        <a:p>
                          <a:pPr>
                            <a:buNone/>
                          </a:pPr>
                          <a:r>
                            <a:rPr lang="en-US" altLang="en-SG" sz="1100" dirty="0">
                              <a:solidFill>
                                <a:schemeClr val="tx1"/>
                              </a:solidFill>
                              <a:latin typeface="Arial" panose="020B0604020202020204" pitchFamily="34" charset="0"/>
                              <a:cs typeface="Arial" panose="020B0604020202020204" pitchFamily="34" charset="0"/>
                            </a:rPr>
                            <a:t>decipher_process</a:t>
                          </a:r>
                        </a:p>
                      </a:txBody>
                      <a:tcPr>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buNone/>
                          </a:pPr>
                          <a:r>
                            <a:rPr lang="en-US" altLang="en-SG" sz="1100" dirty="0">
                              <a:solidFill>
                                <a:schemeClr val="tx1"/>
                              </a:solidFill>
                              <a:latin typeface="Arial" panose="020B0604020202020204" pitchFamily="34" charset="0"/>
                              <a:cs typeface="Arial" panose="020B0604020202020204" pitchFamily="34" charset="0"/>
                            </a:rPr>
                            <a:t>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buNone/>
                          </a:pPr>
                          <a:r>
                            <a:rPr lang="en-US" altLang="en-SG" sz="1100" dirty="0">
                              <a:solidFill>
                                <a:schemeClr val="tx1"/>
                              </a:solidFill>
                              <a:latin typeface="Arial" panose="020B0604020202020204" pitchFamily="34" charset="0"/>
                              <a:cs typeface="Arial" panose="020B0604020202020204" pitchFamily="34" charset="0"/>
                            </a:rPr>
                            <a:t>input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buNone/>
                          </a:pPr>
                          <a:r>
                            <a:rPr lang="en-US" altLang="en-SG" sz="1100" dirty="0">
                              <a:solidFill>
                                <a:schemeClr val="tx1"/>
                              </a:solidFill>
                              <a:latin typeface="Arial" panose="020B0604020202020204" pitchFamily="34" charset="0"/>
                              <a:cs typeface="Arial" panose="020B0604020202020204" pitchFamily="34" charset="0"/>
                            </a:rPr>
                            <a:t>Signal use for creating round key for decryption process</a:t>
                          </a:r>
                        </a:p>
                      </a:txBody>
                      <a:tcPr>
                        <a:lnL w="12700" cap="flat" cmpd="sng" algn="ctr">
                          <a:no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8"/>
                      </a:ext>
                    </a:extLst>
                  </a:tr>
                  <a:tr h="276449">
                    <a:tc>
                      <a:txBody>
                        <a:bodyPr/>
                        <a:lstStyle/>
                        <a:p>
                          <a:r>
                            <a:rPr lang="vi-VN" sz="1100" dirty="0">
                              <a:solidFill>
                                <a:schemeClr val="tx1"/>
                              </a:solidFill>
                              <a:latin typeface="Arial" panose="020B0604020202020204" pitchFamily="34" charset="0"/>
                              <a:cs typeface="Arial" panose="020B0604020202020204" pitchFamily="34" charset="0"/>
                            </a:rPr>
                            <a:t>round_key</a:t>
                          </a:r>
                          <a:endParaRPr lang="en-SG" sz="1100" dirty="0">
                            <a:solidFill>
                              <a:schemeClr val="tx1"/>
                            </a:solidFill>
                            <a:latin typeface="Arial" panose="020B0604020202020204" pitchFamily="34" charset="0"/>
                            <a:cs typeface="Arial" panose="020B0604020202020204" pitchFamily="34" charset="0"/>
                          </a:endParaRPr>
                        </a:p>
                      </a:txBody>
                      <a:tcPr>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vi-VN" sz="1100" dirty="0">
                              <a:solidFill>
                                <a:schemeClr val="tx1"/>
                              </a:solidFill>
                              <a:latin typeface="Arial" panose="020B0604020202020204" pitchFamily="34" charset="0"/>
                              <a:cs typeface="Arial" panose="020B0604020202020204" pitchFamily="34" charset="0"/>
                            </a:rPr>
                            <a:t>48</a:t>
                          </a:r>
                          <a:endParaRPr lang="en-SG" sz="110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vi-VN" sz="1100" dirty="0">
                              <a:solidFill>
                                <a:schemeClr val="tx1"/>
                              </a:solidFill>
                              <a:latin typeface="Arial" panose="020B0604020202020204" pitchFamily="34" charset="0"/>
                              <a:cs typeface="Arial" panose="020B0604020202020204" pitchFamily="34" charset="0"/>
                            </a:rPr>
                            <a:t>output</a:t>
                          </a:r>
                          <a:endParaRPr lang="en-SG" sz="110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vi-VN" sz="1100" dirty="0">
                              <a:solidFill>
                                <a:schemeClr val="tx1"/>
                              </a:solidFill>
                              <a:latin typeface="Arial" panose="020B0604020202020204" pitchFamily="34" charset="0"/>
                              <a:cs typeface="Arial" panose="020B0604020202020204" pitchFamily="34" charset="0"/>
                            </a:rPr>
                            <a:t>Round key use for data encryption processs</a:t>
                          </a:r>
                          <a:endParaRPr lang="en-SG" sz="110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9"/>
                      </a:ext>
                    </a:extLst>
                  </a:tr>
                </a:tbl>
              </a:graphicData>
            </a:graphic>
          </p:graphicFrame>
        </mc:Choice>
        <mc:Fallback xmlns="">
          <p:graphicFrame>
            <p:nvGraphicFramePr>
              <p:cNvPr id="4" name="Table 3"/>
              <p:cNvGraphicFramePr>
                <a:graphicFrameLocks noGrp="1"/>
              </p:cNvGraphicFramePr>
              <p:nvPr/>
            </p:nvGraphicFramePr>
            <p:xfrm>
              <a:off x="2465078" y="3354351"/>
              <a:ext cx="7005955" cy="3131820"/>
            </p:xfrm>
            <a:graphic>
              <a:graphicData uri="http://schemas.openxmlformats.org/drawingml/2006/table">
                <a:tbl>
                  <a:tblPr firstRow="1" bandRow="1">
                    <a:tableStyleId>{073A0DAA-6AF3-43AB-8588-CEC1D06C72B9}</a:tableStyleId>
                  </a:tblPr>
                  <a:tblGrid>
                    <a:gridCol w="1412240"/>
                    <a:gridCol w="438582"/>
                    <a:gridCol w="1086570"/>
                    <a:gridCol w="4068604"/>
                  </a:tblGrid>
                  <a:tr h="298800">
                    <a:tc>
                      <a:txBody>
                        <a:bodyPr/>
                        <a:lstStyle/>
                        <a:p>
                          <a:r>
                            <a:rPr lang="vi-VN" sz="1100" dirty="0">
                              <a:solidFill>
                                <a:schemeClr val="tx1"/>
                              </a:solidFill>
                              <a:latin typeface="Arial" panose="020B0604020202020204" pitchFamily="34" charset="0"/>
                              <a:cs typeface="Arial" panose="020B0604020202020204" pitchFamily="34" charset="0"/>
                            </a:rPr>
                            <a:t>Port</a:t>
                          </a:r>
                          <a:endParaRPr lang="en-SG" sz="1100" dirty="0">
                            <a:solidFill>
                              <a:schemeClr val="tx1"/>
                            </a:solidFill>
                            <a:latin typeface="Arial" panose="020B0604020202020204" pitchFamily="34" charset="0"/>
                            <a:cs typeface="Arial" panose="020B0604020202020204" pitchFamily="34" charset="0"/>
                          </a:endParaRPr>
                        </a:p>
                      </a:txBody>
                      <a:tcPr>
                        <a:lnR w="12700" cap="flat" cmpd="sng" algn="ctr">
                          <a:no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solidFill>
                      </a:tcPr>
                    </a:tc>
                    <a:tc>
                      <a:txBody>
                        <a:bodyPr/>
                        <a:lstStyle/>
                        <a:p>
                          <a:r>
                            <a:rPr lang="vi-VN" sz="1100" dirty="0">
                              <a:solidFill>
                                <a:schemeClr val="tx1"/>
                              </a:solidFill>
                              <a:latin typeface="Arial" panose="020B0604020202020204" pitchFamily="34" charset="0"/>
                              <a:cs typeface="Arial" panose="020B0604020202020204" pitchFamily="34" charset="0"/>
                            </a:rPr>
                            <a:t>Size</a:t>
                          </a:r>
                          <a:endParaRPr lang="en-SG" sz="110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solidFill>
                      </a:tcPr>
                    </a:tc>
                    <a:tc>
                      <a:txBody>
                        <a:bodyPr/>
                        <a:lstStyle/>
                        <a:p>
                          <a:r>
                            <a:rPr lang="vi-VN" sz="1100" dirty="0">
                              <a:solidFill>
                                <a:schemeClr val="tx1"/>
                              </a:solidFill>
                              <a:latin typeface="Arial" panose="020B0604020202020204" pitchFamily="34" charset="0"/>
                              <a:cs typeface="Arial" panose="020B0604020202020204" pitchFamily="34" charset="0"/>
                            </a:rPr>
                            <a:t>Direction</a:t>
                          </a:r>
                          <a:endParaRPr lang="en-SG" sz="110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solidFill>
                      </a:tcPr>
                    </a:tc>
                    <a:tc>
                      <a:txBody>
                        <a:bodyPr/>
                        <a:lstStyle/>
                        <a:p>
                          <a:r>
                            <a:rPr lang="vi-VN" sz="1100" dirty="0">
                              <a:solidFill>
                                <a:schemeClr val="tx1"/>
                              </a:solidFill>
                              <a:latin typeface="Arial" panose="020B0604020202020204" pitchFamily="34" charset="0"/>
                              <a:cs typeface="Arial" panose="020B0604020202020204" pitchFamily="34" charset="0"/>
                            </a:rPr>
                            <a:t>Description</a:t>
                          </a:r>
                          <a:endParaRPr lang="en-SG" sz="110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bg1"/>
                        </a:solidFill>
                      </a:tcPr>
                    </a:tc>
                  </a:tr>
                  <a:tr h="298800">
                    <a:tc>
                      <a:txBody>
                        <a:bodyPr/>
                        <a:lstStyle/>
                        <a:p>
                          <a:r>
                            <a:rPr lang="vi-VN" sz="1100" dirty="0">
                              <a:solidFill>
                                <a:schemeClr val="tx1"/>
                              </a:solidFill>
                              <a:latin typeface="Arial" panose="020B0604020202020204" pitchFamily="34" charset="0"/>
                              <a:cs typeface="Arial" panose="020B0604020202020204" pitchFamily="34" charset="0"/>
                            </a:rPr>
                            <a:t>clk</a:t>
                          </a:r>
                          <a:endParaRPr lang="en-SG" sz="1100" dirty="0">
                            <a:solidFill>
                              <a:schemeClr val="tx1"/>
                            </a:solidFill>
                            <a:latin typeface="Arial" panose="020B0604020202020204" pitchFamily="34" charset="0"/>
                            <a:cs typeface="Arial" panose="020B0604020202020204" pitchFamily="34" charset="0"/>
                          </a:endParaRPr>
                        </a:p>
                      </a:txBody>
                      <a:tcPr>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vi-VN" sz="1100" dirty="0">
                              <a:solidFill>
                                <a:schemeClr val="tx1"/>
                              </a:solidFill>
                              <a:latin typeface="Arial" panose="020B0604020202020204" pitchFamily="34" charset="0"/>
                              <a:cs typeface="Arial" panose="020B0604020202020204" pitchFamily="34" charset="0"/>
                            </a:rPr>
                            <a:t>1</a:t>
                          </a:r>
                          <a:endParaRPr lang="en-SG" sz="110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vi-VN" sz="1100" dirty="0">
                              <a:solidFill>
                                <a:schemeClr val="tx1"/>
                              </a:solidFill>
                              <a:latin typeface="Arial" panose="020B0604020202020204" pitchFamily="34" charset="0"/>
                              <a:cs typeface="Arial" panose="020B0604020202020204" pitchFamily="34" charset="0"/>
                            </a:rPr>
                            <a:t>input</a:t>
                          </a:r>
                          <a:endParaRPr lang="en-SG" sz="110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solidFill>
                                <a:schemeClr val="tx1"/>
                              </a:solidFill>
                              <a:latin typeface="Arial" panose="020B0604020202020204" pitchFamily="34" charset="0"/>
                              <a:cs typeface="Arial" panose="020B0604020202020204" pitchFamily="34" charset="0"/>
                            </a:rPr>
                            <a:t>Clock</a:t>
                          </a:r>
                          <a:endParaRPr lang="en-SG" sz="110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98800">
                    <a:tc>
                      <a:txBody>
                        <a:bodyPr/>
                        <a:lstStyle/>
                        <a:p>
                          <a:r>
                            <a:rPr lang="vi-VN" sz="1100" dirty="0">
                              <a:solidFill>
                                <a:schemeClr val="tx1"/>
                              </a:solidFill>
                              <a:latin typeface="Arial" panose="020B0604020202020204" pitchFamily="34" charset="0"/>
                              <a:cs typeface="Arial" panose="020B0604020202020204" pitchFamily="34" charset="0"/>
                            </a:rPr>
                            <a:t>rst_n</a:t>
                          </a:r>
                          <a:endParaRPr lang="en-SG" sz="1100" dirty="0">
                            <a:solidFill>
                              <a:schemeClr val="tx1"/>
                            </a:solidFill>
                            <a:latin typeface="Arial" panose="020B0604020202020204" pitchFamily="34" charset="0"/>
                            <a:cs typeface="Arial" panose="020B0604020202020204" pitchFamily="34" charset="0"/>
                          </a:endParaRPr>
                        </a:p>
                      </a:txBody>
                      <a:tcPr>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vi-VN" sz="1100" dirty="0">
                              <a:solidFill>
                                <a:schemeClr val="tx1"/>
                              </a:solidFill>
                              <a:latin typeface="Arial" panose="020B0604020202020204" pitchFamily="34" charset="0"/>
                              <a:cs typeface="Arial" panose="020B0604020202020204" pitchFamily="34" charset="0"/>
                            </a:rPr>
                            <a:t>1</a:t>
                          </a:r>
                          <a:endParaRPr lang="en-SG" sz="110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vi-VN" sz="1100" dirty="0">
                              <a:solidFill>
                                <a:schemeClr val="tx1"/>
                              </a:solidFill>
                              <a:latin typeface="Arial" panose="020B0604020202020204" pitchFamily="34" charset="0"/>
                              <a:cs typeface="Arial" panose="020B0604020202020204" pitchFamily="34" charset="0"/>
                            </a:rPr>
                            <a:t>input</a:t>
                          </a:r>
                          <a:endParaRPr lang="en-SG" sz="110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solidFill>
                                <a:schemeClr val="tx1"/>
                              </a:solidFill>
                              <a:latin typeface="Arial" panose="020B0604020202020204" pitchFamily="34" charset="0"/>
                              <a:cs typeface="Arial" panose="020B0604020202020204" pitchFamily="34" charset="0"/>
                            </a:rPr>
                            <a:t>Asynchronous reset, active low</a:t>
                          </a:r>
                          <a:endParaRPr lang="en-SG" sz="110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98800">
                    <a:tc>
                      <a:txBody>
                        <a:bodyPr/>
                        <a:lstStyle/>
                        <a:p>
                          <a:r>
                            <a:rPr lang="en-US" sz="1100" dirty="0" err="1">
                              <a:solidFill>
                                <a:schemeClr val="tx1"/>
                              </a:solidFill>
                              <a:latin typeface="Arial" panose="020B0604020202020204" pitchFamily="34" charset="0"/>
                              <a:cs typeface="Arial" panose="020B0604020202020204" pitchFamily="34" charset="0"/>
                            </a:rPr>
                            <a:t>des_key_in</a:t>
                          </a:r>
                          <a:endParaRPr lang="en-SG" sz="1100" dirty="0">
                            <a:solidFill>
                              <a:schemeClr val="tx1"/>
                            </a:solidFill>
                            <a:latin typeface="Arial" panose="020B0604020202020204" pitchFamily="34" charset="0"/>
                            <a:cs typeface="Arial" panose="020B0604020202020204" pitchFamily="34" charset="0"/>
                          </a:endParaRPr>
                        </a:p>
                      </a:txBody>
                      <a:tcPr>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solidFill>
                                <a:schemeClr val="tx1"/>
                              </a:solidFill>
                              <a:latin typeface="Arial" panose="020B0604020202020204" pitchFamily="34" charset="0"/>
                              <a:cs typeface="Arial" panose="020B0604020202020204" pitchFamily="34" charset="0"/>
                            </a:rPr>
                            <a:t>64</a:t>
                          </a:r>
                          <a:endParaRPr lang="en-SG" sz="110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solidFill>
                                <a:schemeClr val="tx1"/>
                              </a:solidFill>
                              <a:latin typeface="Arial" panose="020B0604020202020204" pitchFamily="34" charset="0"/>
                              <a:cs typeface="Arial" panose="020B0604020202020204" pitchFamily="34" charset="0"/>
                            </a:rPr>
                            <a:t>input </a:t>
                          </a:r>
                          <a:endParaRPr lang="en-SG" sz="110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vi-VN" sz="1100" dirty="0">
                              <a:solidFill>
                                <a:schemeClr val="tx1"/>
                              </a:solidFill>
                              <a:latin typeface="Arial" panose="020B0604020202020204" pitchFamily="34" charset="0"/>
                              <a:cs typeface="Arial" panose="020B0604020202020204" pitchFamily="34" charset="0"/>
                            </a:rPr>
                            <a:t>Key using for encryption</a:t>
                          </a:r>
                          <a:endParaRPr lang="en-SG" sz="110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76449">
                    <a:tc>
                      <a:txBody>
                        <a:bodyPr/>
                        <a:lstStyle/>
                        <a:p>
                          <a:r>
                            <a:rPr lang="vi-VN" sz="1100" dirty="0">
                              <a:solidFill>
                                <a:schemeClr val="tx1"/>
                              </a:solidFill>
                              <a:latin typeface="Arial" panose="020B0604020202020204" pitchFamily="34" charset="0"/>
                              <a:cs typeface="Arial" panose="020B0604020202020204" pitchFamily="34" charset="0"/>
                            </a:rPr>
                            <a:t>key_process</a:t>
                          </a:r>
                          <a:endParaRPr lang="en-SG" sz="1100" dirty="0">
                            <a:solidFill>
                              <a:schemeClr val="tx1"/>
                            </a:solidFill>
                            <a:latin typeface="Arial" panose="020B0604020202020204" pitchFamily="34" charset="0"/>
                            <a:cs typeface="Arial" panose="020B0604020202020204" pitchFamily="34" charset="0"/>
                          </a:endParaRPr>
                        </a:p>
                      </a:txBody>
                      <a:tcPr>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100" dirty="0">
                              <a:solidFill>
                                <a:schemeClr val="tx1"/>
                              </a:solidFill>
                              <a:latin typeface="Arial" panose="020B0604020202020204" pitchFamily="34" charset="0"/>
                              <a:cs typeface="Arial" panose="020B0604020202020204" pitchFamily="34" charset="0"/>
                            </a:rPr>
                            <a:t>1</a:t>
                          </a:r>
                          <a:endParaRPr lang="en-SG" sz="110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vi-VN" sz="1100" dirty="0">
                              <a:solidFill>
                                <a:schemeClr val="tx1"/>
                              </a:solidFill>
                              <a:latin typeface="Arial" panose="020B0604020202020204" pitchFamily="34" charset="0"/>
                              <a:cs typeface="Arial" panose="020B0604020202020204" pitchFamily="34" charset="0"/>
                            </a:rPr>
                            <a:t>in</a:t>
                          </a:r>
                          <a:r>
                            <a:rPr lang="en-US" sz="1100" dirty="0">
                              <a:solidFill>
                                <a:schemeClr val="tx1"/>
                              </a:solidFill>
                              <a:latin typeface="Arial" panose="020B0604020202020204" pitchFamily="34" charset="0"/>
                              <a:cs typeface="Arial" panose="020B0604020202020204" pitchFamily="34" charset="0"/>
                            </a:rPr>
                            <a:t>put</a:t>
                          </a:r>
                          <a:endParaRPr lang="en-SG" sz="110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vi-VN" sz="1100" dirty="0">
                              <a:solidFill>
                                <a:schemeClr val="tx1"/>
                              </a:solidFill>
                              <a:latin typeface="Arial" panose="020B0604020202020204" pitchFamily="34" charset="0"/>
                              <a:cs typeface="Arial" panose="020B0604020202020204" pitchFamily="34" charset="0"/>
                            </a:rPr>
                            <a:t>Signal inform when to calculate new key round</a:t>
                          </a:r>
                          <a:endParaRPr lang="en-SG" sz="110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426720">
                    <a:tc>
                      <a:txBody>
                        <a:bodyPr/>
                        <a:lstStyle/>
                        <a:p>
                          <a:r>
                            <a:rPr lang="vi-VN" sz="1100" dirty="0">
                              <a:solidFill>
                                <a:schemeClr val="tx1"/>
                              </a:solidFill>
                              <a:latin typeface="Arial" panose="020B0604020202020204" pitchFamily="34" charset="0"/>
                              <a:cs typeface="Arial" panose="020B0604020202020204" pitchFamily="34" charset="0"/>
                            </a:rPr>
                            <a:t>rkey_sel</a:t>
                          </a:r>
                          <a:endParaRPr lang="en-SG" sz="1100" dirty="0">
                            <a:solidFill>
                              <a:schemeClr val="tx1"/>
                            </a:solidFill>
                            <a:latin typeface="Arial" panose="020B0604020202020204" pitchFamily="34" charset="0"/>
                            <a:cs typeface="Arial" panose="020B0604020202020204" pitchFamily="34" charset="0"/>
                          </a:endParaRPr>
                        </a:p>
                      </a:txBody>
                      <a:tcPr>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vi-VN" sz="1100" dirty="0">
                              <a:solidFill>
                                <a:schemeClr val="tx1"/>
                              </a:solidFill>
                              <a:latin typeface="Arial" panose="020B0604020202020204" pitchFamily="34" charset="0"/>
                              <a:cs typeface="Arial" panose="020B0604020202020204" pitchFamily="34" charset="0"/>
                            </a:rPr>
                            <a:t>1</a:t>
                          </a:r>
                          <a:endParaRPr lang="en-SG" sz="110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vi-VN" sz="1100" dirty="0">
                              <a:solidFill>
                                <a:schemeClr val="tx1"/>
                              </a:solidFill>
                              <a:latin typeface="Arial" panose="020B0604020202020204" pitchFamily="34" charset="0"/>
                              <a:cs typeface="Arial" panose="020B0604020202020204" pitchFamily="34" charset="0"/>
                            </a:rPr>
                            <a:t>input</a:t>
                          </a:r>
                          <a:endParaRPr lang="en-SG" sz="110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12700" cap="flat" cmpd="sng" algn="ctr">
                          <a:no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r>
                  <a:tr h="276449">
                    <a:tc>
                      <a:txBody>
                        <a:bodyPr/>
                        <a:p>
                          <a:pPr>
                            <a:buNone/>
                          </a:pPr>
                          <a:r>
                            <a:rPr lang="en-US" altLang="en-SG" sz="1100" dirty="0">
                              <a:solidFill>
                                <a:schemeClr val="tx1"/>
                              </a:solidFill>
                              <a:latin typeface="Arial" panose="020B0604020202020204" pitchFamily="34" charset="0"/>
                              <a:cs typeface="Arial" panose="020B0604020202020204" pitchFamily="34" charset="0"/>
                            </a:rPr>
                            <a:t>shift_left1</a:t>
                          </a:r>
                          <a:endParaRPr lang="en-US" altLang="en-SG" sz="1100" dirty="0">
                            <a:solidFill>
                              <a:schemeClr val="tx1"/>
                            </a:solidFill>
                            <a:latin typeface="Arial" panose="020B0604020202020204" pitchFamily="34" charset="0"/>
                            <a:cs typeface="Arial" panose="020B0604020202020204" pitchFamily="34" charset="0"/>
                          </a:endParaRPr>
                        </a:p>
                      </a:txBody>
                      <a:tcPr>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p>
                          <a:pPr>
                            <a:buNone/>
                          </a:pPr>
                          <a:r>
                            <a:rPr lang="en-US" altLang="en-SG" sz="1100" dirty="0">
                              <a:solidFill>
                                <a:schemeClr val="tx1"/>
                              </a:solidFill>
                              <a:latin typeface="Arial" panose="020B0604020202020204" pitchFamily="34" charset="0"/>
                              <a:cs typeface="Arial" panose="020B0604020202020204" pitchFamily="34" charset="0"/>
                            </a:rPr>
                            <a:t>1</a:t>
                          </a:r>
                          <a:endParaRPr lang="en-US" altLang="en-SG" sz="110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p>
                          <a:pPr>
                            <a:buNone/>
                          </a:pPr>
                          <a:r>
                            <a:rPr lang="en-US" altLang="en-SG" sz="1100" dirty="0">
                              <a:solidFill>
                                <a:schemeClr val="tx1"/>
                              </a:solidFill>
                              <a:latin typeface="Arial" panose="020B0604020202020204" pitchFamily="34" charset="0"/>
                              <a:cs typeface="Arial" panose="020B0604020202020204" pitchFamily="34" charset="0"/>
                            </a:rPr>
                            <a:t>input</a:t>
                          </a:r>
                          <a:endParaRPr lang="en-US" altLang="en-SG" sz="110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p>
                          <a:pPr>
                            <a:buNone/>
                          </a:pPr>
                          <a:r>
                            <a:rPr lang="en-US" altLang="en-SG" sz="1100" dirty="0">
                              <a:solidFill>
                                <a:schemeClr val="tx1"/>
                              </a:solidFill>
                              <a:latin typeface="Arial" panose="020B0604020202020204" pitchFamily="34" charset="0"/>
                              <a:cs typeface="Arial" panose="020B0604020202020204" pitchFamily="34" charset="0"/>
                            </a:rPr>
                            <a:t>Signal inform when to shift left 2 bit</a:t>
                          </a:r>
                          <a:endParaRPr lang="en-US" altLang="en-SG" sz="110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76449">
                    <a:tc>
                      <a:txBody>
                        <a:bodyPr/>
                        <a:p>
                          <a:pPr>
                            <a:buNone/>
                          </a:pPr>
                          <a:r>
                            <a:rPr lang="en-US" altLang="en-SG" sz="1100" dirty="0">
                              <a:solidFill>
                                <a:schemeClr val="tx1"/>
                              </a:solidFill>
                              <a:latin typeface="Arial" panose="020B0604020202020204" pitchFamily="34" charset="0"/>
                              <a:cs typeface="Arial" panose="020B0604020202020204" pitchFamily="34" charset="0"/>
                            </a:rPr>
                            <a:t>shift_right1</a:t>
                          </a:r>
                          <a:endParaRPr lang="en-US" altLang="en-SG" sz="1100" dirty="0">
                            <a:solidFill>
                              <a:schemeClr val="tx1"/>
                            </a:solidFill>
                            <a:latin typeface="Arial" panose="020B0604020202020204" pitchFamily="34" charset="0"/>
                            <a:cs typeface="Arial" panose="020B0604020202020204" pitchFamily="34" charset="0"/>
                          </a:endParaRPr>
                        </a:p>
                      </a:txBody>
                      <a:tcPr>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p>
                          <a:pPr>
                            <a:buNone/>
                          </a:pPr>
                          <a:r>
                            <a:rPr lang="en-US" altLang="en-SG" sz="1100" dirty="0">
                              <a:solidFill>
                                <a:schemeClr val="tx1"/>
                              </a:solidFill>
                              <a:latin typeface="Arial" panose="020B0604020202020204" pitchFamily="34" charset="0"/>
                              <a:cs typeface="Arial" panose="020B0604020202020204" pitchFamily="34" charset="0"/>
                            </a:rPr>
                            <a:t>1</a:t>
                          </a:r>
                          <a:endParaRPr lang="en-US" altLang="en-SG" sz="110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p>
                          <a:pPr>
                            <a:buNone/>
                          </a:pPr>
                          <a:r>
                            <a:rPr lang="en-US" altLang="en-SG" sz="1100" dirty="0">
                              <a:solidFill>
                                <a:schemeClr val="tx1"/>
                              </a:solidFill>
                              <a:latin typeface="Arial" panose="020B0604020202020204" pitchFamily="34" charset="0"/>
                              <a:cs typeface="Arial" panose="020B0604020202020204" pitchFamily="34" charset="0"/>
                            </a:rPr>
                            <a:t>input</a:t>
                          </a:r>
                          <a:endParaRPr lang="en-US" altLang="en-SG" sz="110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p>
                          <a:pPr>
                            <a:buNone/>
                          </a:pPr>
                          <a:r>
                            <a:rPr lang="en-US" altLang="en-SG" sz="1100" dirty="0">
                              <a:solidFill>
                                <a:schemeClr val="tx1"/>
                              </a:solidFill>
                              <a:latin typeface="Arial" panose="020B0604020202020204" pitchFamily="34" charset="0"/>
                              <a:cs typeface="Arial" panose="020B0604020202020204" pitchFamily="34" charset="0"/>
                            </a:rPr>
                            <a:t>Signal inform when to shift right 2 bit</a:t>
                          </a:r>
                          <a:endParaRPr lang="en-US" altLang="en-SG" sz="110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76449">
                    <a:tc>
                      <a:txBody>
                        <a:bodyPr/>
                        <a:p>
                          <a:pPr>
                            <a:buNone/>
                          </a:pPr>
                          <a:r>
                            <a:rPr lang="en-US" altLang="en-SG" sz="1100" dirty="0">
                              <a:solidFill>
                                <a:schemeClr val="tx1"/>
                              </a:solidFill>
                              <a:latin typeface="Arial" panose="020B0604020202020204" pitchFamily="34" charset="0"/>
                              <a:cs typeface="Arial" panose="020B0604020202020204" pitchFamily="34" charset="0"/>
                            </a:rPr>
                            <a:t>decipher_process</a:t>
                          </a:r>
                          <a:endParaRPr lang="en-US" altLang="en-SG" sz="1100" dirty="0">
                            <a:solidFill>
                              <a:schemeClr val="tx1"/>
                            </a:solidFill>
                            <a:latin typeface="Arial" panose="020B0604020202020204" pitchFamily="34" charset="0"/>
                            <a:cs typeface="Arial" panose="020B0604020202020204" pitchFamily="34" charset="0"/>
                          </a:endParaRPr>
                        </a:p>
                      </a:txBody>
                      <a:tcPr>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p>
                          <a:pPr>
                            <a:buNone/>
                          </a:pPr>
                          <a:r>
                            <a:rPr lang="en-US" altLang="en-SG" sz="1100" dirty="0">
                              <a:solidFill>
                                <a:schemeClr val="tx1"/>
                              </a:solidFill>
                              <a:latin typeface="Arial" panose="020B0604020202020204" pitchFamily="34" charset="0"/>
                              <a:cs typeface="Arial" panose="020B0604020202020204" pitchFamily="34" charset="0"/>
                            </a:rPr>
                            <a:t>1</a:t>
                          </a:r>
                          <a:endParaRPr lang="en-US" altLang="en-SG" sz="110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p>
                          <a:pPr>
                            <a:buNone/>
                          </a:pPr>
                          <a:r>
                            <a:rPr lang="en-US" altLang="en-SG" sz="1100" dirty="0">
                              <a:solidFill>
                                <a:schemeClr val="tx1"/>
                              </a:solidFill>
                              <a:latin typeface="Arial" panose="020B0604020202020204" pitchFamily="34" charset="0"/>
                              <a:cs typeface="Arial" panose="020B0604020202020204" pitchFamily="34" charset="0"/>
                            </a:rPr>
                            <a:t>input</a:t>
                          </a:r>
                          <a:endParaRPr lang="en-US" altLang="en-SG" sz="110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p>
                          <a:pPr>
                            <a:buNone/>
                          </a:pPr>
                          <a:r>
                            <a:rPr lang="en-US" altLang="en-SG" sz="1100" dirty="0">
                              <a:solidFill>
                                <a:schemeClr val="tx1"/>
                              </a:solidFill>
                              <a:latin typeface="Arial" panose="020B0604020202020204" pitchFamily="34" charset="0"/>
                              <a:cs typeface="Arial" panose="020B0604020202020204" pitchFamily="34" charset="0"/>
                            </a:rPr>
                            <a:t>Signal use for creating round key for decryption process</a:t>
                          </a:r>
                          <a:endParaRPr lang="en-US" altLang="en-SG" sz="110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76449">
                    <a:tc>
                      <a:txBody>
                        <a:bodyPr/>
                        <a:lstStyle/>
                        <a:p>
                          <a:r>
                            <a:rPr lang="vi-VN" sz="1100" dirty="0">
                              <a:solidFill>
                                <a:schemeClr val="tx1"/>
                              </a:solidFill>
                              <a:latin typeface="Arial" panose="020B0604020202020204" pitchFamily="34" charset="0"/>
                              <a:cs typeface="Arial" panose="020B0604020202020204" pitchFamily="34" charset="0"/>
                            </a:rPr>
                            <a:t>round_key</a:t>
                          </a:r>
                          <a:endParaRPr lang="en-SG" sz="1100" dirty="0">
                            <a:solidFill>
                              <a:schemeClr val="tx1"/>
                            </a:solidFill>
                            <a:latin typeface="Arial" panose="020B0604020202020204" pitchFamily="34" charset="0"/>
                            <a:cs typeface="Arial" panose="020B0604020202020204" pitchFamily="34" charset="0"/>
                          </a:endParaRPr>
                        </a:p>
                      </a:txBody>
                      <a:tcPr>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vi-VN" sz="1100" dirty="0">
                              <a:solidFill>
                                <a:schemeClr val="tx1"/>
                              </a:solidFill>
                              <a:latin typeface="Arial" panose="020B0604020202020204" pitchFamily="34" charset="0"/>
                              <a:cs typeface="Arial" panose="020B0604020202020204" pitchFamily="34" charset="0"/>
                            </a:rPr>
                            <a:t>48</a:t>
                          </a:r>
                          <a:endParaRPr lang="en-SG" sz="110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vi-VN" sz="1100" dirty="0">
                              <a:solidFill>
                                <a:schemeClr val="tx1"/>
                              </a:solidFill>
                              <a:latin typeface="Arial" panose="020B0604020202020204" pitchFamily="34" charset="0"/>
                              <a:cs typeface="Arial" panose="020B0604020202020204" pitchFamily="34" charset="0"/>
                            </a:rPr>
                            <a:t>output</a:t>
                          </a:r>
                          <a:endParaRPr lang="en-SG" sz="110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vi-VN" sz="1100" dirty="0">
                              <a:solidFill>
                                <a:schemeClr val="tx1"/>
                              </a:solidFill>
                              <a:latin typeface="Arial" panose="020B0604020202020204" pitchFamily="34" charset="0"/>
                              <a:cs typeface="Arial" panose="020B0604020202020204" pitchFamily="34" charset="0"/>
                            </a:rPr>
                            <a:t>Round key use for data encryption processs</a:t>
                          </a:r>
                          <a:endParaRPr lang="en-SG" sz="110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bl>
              </a:graphicData>
            </a:graphic>
          </p:graphicFrame>
        </mc:Fallback>
      </mc:AlternateContent>
      <p:pic>
        <p:nvPicPr>
          <p:cNvPr id="2" name="Picture 1"/>
          <p:cNvPicPr>
            <a:picLocks noChangeAspect="1"/>
          </p:cNvPicPr>
          <p:nvPr/>
        </p:nvPicPr>
        <p:blipFill>
          <a:blip r:embed="rId3"/>
          <a:stretch>
            <a:fillRect/>
          </a:stretch>
        </p:blipFill>
        <p:spPr>
          <a:xfrm>
            <a:off x="323850" y="372745"/>
            <a:ext cx="11544300" cy="270065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p:nvPr/>
        </p:nvSpPr>
        <p:spPr>
          <a:xfrm>
            <a:off x="5143500" y="5224145"/>
            <a:ext cx="1489710" cy="368300"/>
          </a:xfrm>
          <a:prstGeom prst="rect">
            <a:avLst/>
          </a:prstGeom>
          <a:noFill/>
        </p:spPr>
        <p:txBody>
          <a:bodyPr wrap="square" rtlCol="0">
            <a:spAutoFit/>
          </a:bodyPr>
          <a:lstStyle/>
          <a:p>
            <a:r>
              <a:rPr lang="vi-VN" altLang="en-US"/>
              <a:t>Waveform</a:t>
            </a:r>
          </a:p>
        </p:txBody>
      </p:sp>
      <p:pic>
        <p:nvPicPr>
          <p:cNvPr id="4" name="Picture 3" descr="A close-up of a check&#10;&#10;AI-generated content may be incorrect.">
            <a:extLst>
              <a:ext uri="{FF2B5EF4-FFF2-40B4-BE49-F238E27FC236}">
                <a16:creationId xmlns:a16="http://schemas.microsoft.com/office/drawing/2014/main" id="{D6AC3AF7-52AC-BC5C-A81D-520D4F4AB8E8}"/>
              </a:ext>
            </a:extLst>
          </p:cNvPr>
          <p:cNvPicPr>
            <a:picLocks noChangeAspect="1"/>
          </p:cNvPicPr>
          <p:nvPr/>
        </p:nvPicPr>
        <p:blipFill>
          <a:blip r:embed="rId2">
            <a:extLst>
              <a:ext uri="{28A0092B-C50C-407E-A947-70E740481C1C}">
                <a14:useLocalDpi xmlns:a14="http://schemas.microsoft.com/office/drawing/2010/main" val="0"/>
              </a:ext>
            </a:extLst>
          </a:blip>
          <a:srcRect t="6973"/>
          <a:stretch/>
        </p:blipFill>
        <p:spPr>
          <a:xfrm>
            <a:off x="448780" y="1062354"/>
            <a:ext cx="11294440" cy="406844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1376516" y="619432"/>
            <a:ext cx="2749471" cy="369332"/>
          </a:xfrm>
          <a:prstGeom prst="rect">
            <a:avLst/>
          </a:prstGeom>
          <a:noFill/>
        </p:spPr>
        <p:txBody>
          <a:bodyPr wrap="none" rtlCol="0">
            <a:spAutoFit/>
          </a:bodyPr>
          <a:lstStyle/>
          <a:p>
            <a:r>
              <a:rPr lang="vi-VN" dirty="0">
                <a:solidFill>
                  <a:srgbClr val="C00000"/>
                </a:solidFill>
                <a:latin typeface="Arial" panose="020B0604020202020204" pitchFamily="34" charset="0"/>
                <a:cs typeface="Arial" panose="020B0604020202020204" pitchFamily="34" charset="0"/>
              </a:rPr>
              <a:t>2. DES </a:t>
            </a:r>
            <a:r>
              <a:rPr lang="en-US" dirty="0">
                <a:solidFill>
                  <a:srgbClr val="C00000"/>
                </a:solidFill>
                <a:latin typeface="Arial" panose="020B0604020202020204" pitchFamily="34" charset="0"/>
                <a:cs typeface="Arial" panose="020B0604020202020204" pitchFamily="34" charset="0"/>
              </a:rPr>
              <a:t>Data Encryption: </a:t>
            </a:r>
            <a:endParaRPr lang="en-SG" dirty="0">
              <a:solidFill>
                <a:srgbClr val="C00000"/>
              </a:solidFill>
              <a:latin typeface="Arial" panose="020B0604020202020204" pitchFamily="34" charset="0"/>
              <a:cs typeface="Arial" panose="020B0604020202020204" pitchFamily="34" charset="0"/>
            </a:endParaRPr>
          </a:p>
        </p:txBody>
      </p:sp>
      <p:sp>
        <p:nvSpPr>
          <p:cNvPr id="10" name="TextBox 9"/>
          <p:cNvSpPr txBox="1"/>
          <p:nvPr/>
        </p:nvSpPr>
        <p:spPr>
          <a:xfrm>
            <a:off x="1676401" y="3766113"/>
            <a:ext cx="9489440" cy="306705"/>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The DES Data Encryption Block</a:t>
            </a:r>
            <a:r>
              <a:rPr lang="vi-VN" sz="1400" dirty="0">
                <a:latin typeface="Arial" panose="020B0604020202020204" pitchFamily="34" charset="0"/>
                <a:cs typeface="Arial" panose="020B0604020202020204" pitchFamily="34" charset="0"/>
              </a:rPr>
              <a:t> </a:t>
            </a:r>
            <a:r>
              <a:rPr lang="en-US" sz="1400" dirty="0">
                <a:latin typeface="Arial" panose="020B0604020202020204" pitchFamily="34" charset="0"/>
                <a:cs typeface="Arial" panose="020B0604020202020204" pitchFamily="34" charset="0"/>
              </a:rPr>
              <a:t>performs encryption/ decryption process</a:t>
            </a:r>
            <a:endParaRPr lang="en-SG" sz="1400" dirty="0">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a:stretch>
            <a:fillRect/>
          </a:stretch>
        </p:blipFill>
        <p:spPr>
          <a:xfrm>
            <a:off x="2792730" y="988695"/>
            <a:ext cx="6606540" cy="2455545"/>
          </a:xfrm>
          <a:prstGeom prst="rect">
            <a:avLst/>
          </a:prstGeom>
        </p:spPr>
      </p:pic>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ABLE_ENDDRAG_ORIGIN_RECT" val="554*296"/>
  <p:tag name="TABLE_ENDDRAG_RECT" val="197*210*554*296"/>
</p:tagLst>
</file>

<file path=ppt/tags/tag10.xml><?xml version="1.0" encoding="utf-8"?>
<p:tagLst xmlns:a="http://schemas.openxmlformats.org/drawingml/2006/main" xmlns:r="http://schemas.openxmlformats.org/officeDocument/2006/relationships" xmlns:p="http://schemas.openxmlformats.org/presentationml/2006/main">
  <p:tag name="TABLE_ENDDRAG_ORIGIN_RECT" val="589*238"/>
  <p:tag name="TABLE_ENDDRAG_RECT" val="197*286*589*238"/>
</p:tagLst>
</file>

<file path=ppt/tags/tag11.xml><?xml version="1.0" encoding="utf-8"?>
<p:tagLst xmlns:a="http://schemas.openxmlformats.org/drawingml/2006/main" xmlns:r="http://schemas.openxmlformats.org/officeDocument/2006/relationships" xmlns:p="http://schemas.openxmlformats.org/presentationml/2006/main">
  <p:tag name="TABLE_ENDDRAG_ORIGIN_RECT" val="589*238"/>
  <p:tag name="TABLE_ENDDRAG_RECT" val="197*286*589*238"/>
</p:tagLst>
</file>

<file path=ppt/tags/tag12.xml><?xml version="1.0" encoding="utf-8"?>
<p:tagLst xmlns:a="http://schemas.openxmlformats.org/drawingml/2006/main" xmlns:r="http://schemas.openxmlformats.org/officeDocument/2006/relationships" xmlns:p="http://schemas.openxmlformats.org/presentationml/2006/main">
  <p:tag name="TABLE_ENDDRAG_ORIGIN_RECT" val="589*238"/>
  <p:tag name="TABLE_ENDDRAG_RECT" val="197*286*589*238"/>
</p:tagLst>
</file>

<file path=ppt/tags/tag13.xml><?xml version="1.0" encoding="utf-8"?>
<p:tagLst xmlns:a="http://schemas.openxmlformats.org/drawingml/2006/main" xmlns:r="http://schemas.openxmlformats.org/officeDocument/2006/relationships" xmlns:p="http://schemas.openxmlformats.org/presentationml/2006/main">
  <p:tag name="TABLE_ENDDRAG_ORIGIN_RECT" val="589*238"/>
  <p:tag name="TABLE_ENDDRAG_RECT" val="197*286*589*238"/>
</p:tagLst>
</file>

<file path=ppt/tags/tag14.xml><?xml version="1.0" encoding="utf-8"?>
<p:tagLst xmlns:a="http://schemas.openxmlformats.org/drawingml/2006/main" xmlns:r="http://schemas.openxmlformats.org/officeDocument/2006/relationships" xmlns:p="http://schemas.openxmlformats.org/presentationml/2006/main">
  <p:tag name="TABLE_ENDDRAG_ORIGIN_RECT" val="589*238"/>
  <p:tag name="TABLE_ENDDRAG_RECT" val="197*286*589*238"/>
</p:tagLst>
</file>

<file path=ppt/tags/tag15.xml><?xml version="1.0" encoding="utf-8"?>
<p:tagLst xmlns:a="http://schemas.openxmlformats.org/drawingml/2006/main" xmlns:r="http://schemas.openxmlformats.org/officeDocument/2006/relationships" xmlns:p="http://schemas.openxmlformats.org/presentationml/2006/main">
  <p:tag name="TABLE_ENDDRAG_ORIGIN_RECT" val="589*238"/>
  <p:tag name="TABLE_ENDDRAG_RECT" val="197*286*589*238"/>
</p:tagLst>
</file>

<file path=ppt/tags/tag16.xml><?xml version="1.0" encoding="utf-8"?>
<p:tagLst xmlns:a="http://schemas.openxmlformats.org/drawingml/2006/main" xmlns:r="http://schemas.openxmlformats.org/officeDocument/2006/relationships" xmlns:p="http://schemas.openxmlformats.org/presentationml/2006/main">
  <p:tag name="TABLE_ENDDRAG_ORIGIN_RECT" val="589*238"/>
  <p:tag name="TABLE_ENDDRAG_RECT" val="197*286*589*238"/>
</p:tagLst>
</file>

<file path=ppt/tags/tag17.xml><?xml version="1.0" encoding="utf-8"?>
<p:tagLst xmlns:a="http://schemas.openxmlformats.org/drawingml/2006/main" xmlns:r="http://schemas.openxmlformats.org/officeDocument/2006/relationships" xmlns:p="http://schemas.openxmlformats.org/presentationml/2006/main">
  <p:tag name="TABLE_ENDDRAG_ORIGIN_RECT" val="589*238"/>
  <p:tag name="TABLE_ENDDRAG_RECT" val="197*286*589*238"/>
</p:tagLst>
</file>

<file path=ppt/tags/tag18.xml><?xml version="1.0" encoding="utf-8"?>
<p:tagLst xmlns:a="http://schemas.openxmlformats.org/drawingml/2006/main" xmlns:r="http://schemas.openxmlformats.org/officeDocument/2006/relationships" xmlns:p="http://schemas.openxmlformats.org/presentationml/2006/main">
  <p:tag name="TABLE_ENDDRAG_ORIGIN_RECT" val="579*252"/>
  <p:tag name="TABLE_ENDDRAG_RECT" val="201*272*579*252"/>
</p:tagLst>
</file>

<file path=ppt/tags/tag19.xml><?xml version="1.0" encoding="utf-8"?>
<p:tagLst xmlns:a="http://schemas.openxmlformats.org/drawingml/2006/main" xmlns:r="http://schemas.openxmlformats.org/officeDocument/2006/relationships" xmlns:p="http://schemas.openxmlformats.org/presentationml/2006/main">
  <p:tag name="TABLE_ENDDRAG_ORIGIN_RECT" val="579*252"/>
  <p:tag name="TABLE_ENDDRAG_RECT" val="201*272*579*252"/>
</p:tagLst>
</file>

<file path=ppt/tags/tag2.xml><?xml version="1.0" encoding="utf-8"?>
<p:tagLst xmlns:a="http://schemas.openxmlformats.org/drawingml/2006/main" xmlns:r="http://schemas.openxmlformats.org/officeDocument/2006/relationships" xmlns:p="http://schemas.openxmlformats.org/presentationml/2006/main">
  <p:tag name="TABLE_ENDDRAG_ORIGIN_RECT" val="589*238"/>
  <p:tag name="TABLE_ENDDRAG_RECT" val="197*286*589*238"/>
</p:tagLst>
</file>

<file path=ppt/tags/tag3.xml><?xml version="1.0" encoding="utf-8"?>
<p:tagLst xmlns:a="http://schemas.openxmlformats.org/drawingml/2006/main" xmlns:r="http://schemas.openxmlformats.org/officeDocument/2006/relationships" xmlns:p="http://schemas.openxmlformats.org/presentationml/2006/main">
  <p:tag name="TABLE_ENDDRAG_ORIGIN_RECT" val="589*238"/>
  <p:tag name="TABLE_ENDDRAG_RECT" val="197*286*589*238"/>
</p:tagLst>
</file>

<file path=ppt/tags/tag4.xml><?xml version="1.0" encoding="utf-8"?>
<p:tagLst xmlns:a="http://schemas.openxmlformats.org/drawingml/2006/main" xmlns:r="http://schemas.openxmlformats.org/officeDocument/2006/relationships" xmlns:p="http://schemas.openxmlformats.org/presentationml/2006/main">
  <p:tag name="TABLE_ENDDRAG_ORIGIN_RECT" val="589*238"/>
  <p:tag name="TABLE_ENDDRAG_RECT" val="197*286*589*238"/>
</p:tagLst>
</file>

<file path=ppt/tags/tag5.xml><?xml version="1.0" encoding="utf-8"?>
<p:tagLst xmlns:a="http://schemas.openxmlformats.org/drawingml/2006/main" xmlns:r="http://schemas.openxmlformats.org/officeDocument/2006/relationships" xmlns:p="http://schemas.openxmlformats.org/presentationml/2006/main">
  <p:tag name="TABLE_ENDDRAG_ORIGIN_RECT" val="589*238"/>
  <p:tag name="TABLE_ENDDRAG_RECT" val="197*286*589*238"/>
</p:tagLst>
</file>

<file path=ppt/tags/tag6.xml><?xml version="1.0" encoding="utf-8"?>
<p:tagLst xmlns:a="http://schemas.openxmlformats.org/drawingml/2006/main" xmlns:r="http://schemas.openxmlformats.org/officeDocument/2006/relationships" xmlns:p="http://schemas.openxmlformats.org/presentationml/2006/main">
  <p:tag name="TABLE_ENDDRAG_ORIGIN_RECT" val="589*238"/>
  <p:tag name="TABLE_ENDDRAG_RECT" val="197*286*589*238"/>
</p:tagLst>
</file>

<file path=ppt/tags/tag7.xml><?xml version="1.0" encoding="utf-8"?>
<p:tagLst xmlns:a="http://schemas.openxmlformats.org/drawingml/2006/main" xmlns:r="http://schemas.openxmlformats.org/officeDocument/2006/relationships" xmlns:p="http://schemas.openxmlformats.org/presentationml/2006/main">
  <p:tag name="TABLE_ENDDRAG_ORIGIN_RECT" val="589*238"/>
  <p:tag name="TABLE_ENDDRAG_RECT" val="197*286*589*238"/>
</p:tagLst>
</file>

<file path=ppt/tags/tag8.xml><?xml version="1.0" encoding="utf-8"?>
<p:tagLst xmlns:a="http://schemas.openxmlformats.org/drawingml/2006/main" xmlns:r="http://schemas.openxmlformats.org/officeDocument/2006/relationships" xmlns:p="http://schemas.openxmlformats.org/presentationml/2006/main">
  <p:tag name="TABLE_ENDDRAG_ORIGIN_RECT" val="589*238"/>
  <p:tag name="TABLE_ENDDRAG_RECT" val="197*286*589*238"/>
</p:tagLst>
</file>

<file path=ppt/tags/tag9.xml><?xml version="1.0" encoding="utf-8"?>
<p:tagLst xmlns:a="http://schemas.openxmlformats.org/drawingml/2006/main" xmlns:r="http://schemas.openxmlformats.org/officeDocument/2006/relationships" xmlns:p="http://schemas.openxmlformats.org/presentationml/2006/main">
  <p:tag name="TABLE_ENDDRAG_ORIGIN_RECT" val="589*238"/>
  <p:tag name="TABLE_ENDDRAG_RECT" val="197*286*589*238"/>
</p:tagLst>
</file>

<file path=ppt/theme/theme1.xml><?xml version="1.0" encoding="utf-8"?>
<a:theme xmlns:a="http://schemas.openxmlformats.org/drawingml/2006/main" name="AdornVTI">
  <a:themeElements>
    <a:clrScheme name="AnalogousFromDarkSeedLeftStep">
      <a:dk1>
        <a:srgbClr val="000000"/>
      </a:dk1>
      <a:lt1>
        <a:srgbClr val="FFFFFF"/>
      </a:lt1>
      <a:dk2>
        <a:srgbClr val="1C2031"/>
      </a:dk2>
      <a:lt2>
        <a:srgbClr val="F0F3F1"/>
      </a:lt2>
      <a:accent1>
        <a:srgbClr val="D040B9"/>
      </a:accent1>
      <a:accent2>
        <a:srgbClr val="9A2EBE"/>
      </a:accent2>
      <a:accent3>
        <a:srgbClr val="6F40D0"/>
      </a:accent3>
      <a:accent4>
        <a:srgbClr val="3440C0"/>
      </a:accent4>
      <a:accent5>
        <a:srgbClr val="4088D0"/>
      </a:accent5>
      <a:accent6>
        <a:srgbClr val="2EB3BE"/>
      </a:accent6>
      <a:hlink>
        <a:srgbClr val="3F6ABF"/>
      </a:hlink>
      <a:folHlink>
        <a:srgbClr val="7F7F7F"/>
      </a:folHlink>
    </a:clrScheme>
    <a:fontScheme name="Bembo">
      <a:majorFont>
        <a:latin typeface="Bembo"/>
        <a:ea typeface=""/>
        <a:cs typeface=""/>
      </a:majorFont>
      <a:minorFont>
        <a:latin typeface="Bemb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248</TotalTime>
  <Words>1674</Words>
  <Application>Microsoft Office PowerPoint</Application>
  <PresentationFormat>Widescreen</PresentationFormat>
  <Paragraphs>505</Paragraphs>
  <Slides>51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51</vt:i4>
      </vt:variant>
    </vt:vector>
  </HeadingPairs>
  <TitlesOfParts>
    <vt:vector size="56" baseType="lpstr">
      <vt:lpstr>Arial</vt:lpstr>
      <vt:lpstr>Bembo</vt:lpstr>
      <vt:lpstr>Cambria Math</vt:lpstr>
      <vt:lpstr>Times New Roman</vt:lpstr>
      <vt:lpstr>AdornVTI</vt:lpstr>
      <vt:lpstr>DES EnCIPHER And decipher Core Specification </vt:lpstr>
      <vt:lpstr>I. High level Block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II. LOW level Block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Nguyễn Thị Uyên Phương</dc:creator>
  <cp:lastModifiedBy>Nguyễn Thị Uyên Phương</cp:lastModifiedBy>
  <cp:revision>10</cp:revision>
  <dcterms:created xsi:type="dcterms:W3CDTF">2025-01-24T18:29:00Z</dcterms:created>
  <dcterms:modified xsi:type="dcterms:W3CDTF">2025-03-07T20:25:47Z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06AF0C705D384E5289A22AA52363C93E_12</vt:lpwstr>
  </property>
  <property fmtid="{D5CDD505-2E9C-101B-9397-08002B2CF9AE}" pid="3" name="KSOProductBuildVer">
    <vt:lpwstr>1033-12.2.0.20326</vt:lpwstr>
  </property>
</Properties>
</file>